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45"/>
  </p:notesMasterIdLst>
  <p:sldIdLst>
    <p:sldId id="256" r:id="rId2"/>
    <p:sldId id="322" r:id="rId3"/>
    <p:sldId id="316" r:id="rId4"/>
    <p:sldId id="428" r:id="rId5"/>
    <p:sldId id="306" r:id="rId6"/>
    <p:sldId id="309" r:id="rId7"/>
    <p:sldId id="310" r:id="rId8"/>
    <p:sldId id="426" r:id="rId9"/>
    <p:sldId id="312" r:id="rId10"/>
    <p:sldId id="427" r:id="rId11"/>
    <p:sldId id="313" r:id="rId12"/>
    <p:sldId id="314" r:id="rId13"/>
    <p:sldId id="315" r:id="rId14"/>
    <p:sldId id="430" r:id="rId15"/>
    <p:sldId id="429" r:id="rId16"/>
    <p:sldId id="441" r:id="rId17"/>
    <p:sldId id="276" r:id="rId18"/>
    <p:sldId id="442" r:id="rId19"/>
    <p:sldId id="443" r:id="rId20"/>
    <p:sldId id="453" r:id="rId21"/>
    <p:sldId id="447" r:id="rId22"/>
    <p:sldId id="449" r:id="rId23"/>
    <p:sldId id="328" r:id="rId24"/>
    <p:sldId id="450" r:id="rId25"/>
    <p:sldId id="432" r:id="rId26"/>
    <p:sldId id="431" r:id="rId27"/>
    <p:sldId id="270" r:id="rId28"/>
    <p:sldId id="272" r:id="rId29"/>
    <p:sldId id="273" r:id="rId30"/>
    <p:sldId id="274" r:id="rId31"/>
    <p:sldId id="444" r:id="rId32"/>
    <p:sldId id="445" r:id="rId33"/>
    <p:sldId id="433" r:id="rId34"/>
    <p:sldId id="446" r:id="rId35"/>
    <p:sldId id="452" r:id="rId36"/>
    <p:sldId id="300" r:id="rId37"/>
    <p:sldId id="440" r:id="rId38"/>
    <p:sldId id="435" r:id="rId39"/>
    <p:sldId id="436" r:id="rId40"/>
    <p:sldId id="448" r:id="rId41"/>
    <p:sldId id="451" r:id="rId42"/>
    <p:sldId id="438" r:id="rId43"/>
    <p:sldId id="437" r:id="rId4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MS PGothic" panose="020B0600070205080204" pitchFamily="34" charset="-128"/>
      <p:regular r:id="rId47"/>
    </p:embeddedFont>
    <p:embeddedFont>
      <p:font typeface="Palatino Linotype" panose="02040502050505030304" pitchFamily="18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C98"/>
    <a:srgbClr val="F0DCF4"/>
    <a:srgbClr val="F7ADDD"/>
    <a:srgbClr val="FBE5D4"/>
    <a:srgbClr val="CC00FF"/>
    <a:srgbClr val="660066"/>
    <a:srgbClr val="A90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4E258A-9B07-441B-BA78-3E35A7829B2D}">
  <a:tblStyle styleId="{394E258A-9B07-441B-BA78-3E35A7829B2D}" styleName="Table_0"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AEC"/>
          </a:solidFill>
        </a:fill>
      </a:tcStyle>
    </a:wholeTbl>
    <a:band1H>
      <a:tcTxStyle/>
      <a:tcStyle>
        <a:tcBdr/>
        <a:fill>
          <a:solidFill>
            <a:srgbClr val="F5D3D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5D3D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rgbClr val="FFFFFF"/>
      </a:tcTxStyle>
      <a:tcStyle>
        <a:tcBdr/>
        <a:fill>
          <a:solidFill>
            <a:srgbClr val="E66C7D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/>
        <a:fill>
          <a:solidFill>
            <a:srgbClr val="E66C7D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6C7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66C7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0" autoAdjust="0"/>
    <p:restoredTop sz="86740" autoAdjust="0"/>
  </p:normalViewPr>
  <p:slideViewPr>
    <p:cSldViewPr snapToGrid="0">
      <p:cViewPr varScale="1">
        <p:scale>
          <a:sx n="112" d="100"/>
          <a:sy n="112" d="100"/>
        </p:scale>
        <p:origin x="32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27E393-FCFD-4803-8441-5D2599A886F2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9C21451-6D7D-4868-821C-BBE04FB22254}">
      <dgm:prSet phldrT="[Text]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US" b="0" i="0" u="none" dirty="0"/>
            <a:t>Matrix Multiplication</a:t>
          </a:r>
          <a:endParaRPr lang="en-US" dirty="0"/>
        </a:p>
      </dgm:t>
    </dgm:pt>
    <dgm:pt modelId="{E698515A-9C93-4BF3-97C6-6CE8266719F0}" type="parTrans" cxnId="{2EB99FA3-24BE-40C1-B111-769850068973}">
      <dgm:prSet/>
      <dgm:spPr/>
      <dgm:t>
        <a:bodyPr/>
        <a:lstStyle/>
        <a:p>
          <a:endParaRPr lang="en-US"/>
        </a:p>
      </dgm:t>
    </dgm:pt>
    <dgm:pt modelId="{11FA8C21-E344-4585-A81C-F093DD5CE652}" type="sibTrans" cxnId="{2EB99FA3-24BE-40C1-B111-769850068973}">
      <dgm:prSet/>
      <dgm:spPr/>
      <dgm:t>
        <a:bodyPr/>
        <a:lstStyle/>
        <a:p>
          <a:endParaRPr lang="en-US"/>
        </a:p>
      </dgm:t>
    </dgm:pt>
    <dgm:pt modelId="{E7577A68-9230-4697-9C94-1119671DEF35}">
      <dgm:prSet/>
      <dgm:spPr/>
      <dgm:t>
        <a:bodyPr/>
        <a:lstStyle/>
        <a:p>
          <a:r>
            <a:rPr lang="en-US" dirty="0"/>
            <a:t>Elementary Row Operations</a:t>
          </a:r>
        </a:p>
      </dgm:t>
    </dgm:pt>
    <dgm:pt modelId="{E682877D-588E-43D1-9B16-B6FA845BCA3B}" type="parTrans" cxnId="{A3797AC2-DCD6-4D3D-8426-0C657FDF6F56}">
      <dgm:prSet/>
      <dgm:spPr/>
      <dgm:t>
        <a:bodyPr/>
        <a:lstStyle/>
        <a:p>
          <a:endParaRPr lang="en-US"/>
        </a:p>
      </dgm:t>
    </dgm:pt>
    <dgm:pt modelId="{CD48DC63-7CBF-4683-82CC-7F5C23EF7086}" type="sibTrans" cxnId="{A3797AC2-DCD6-4D3D-8426-0C657FDF6F56}">
      <dgm:prSet/>
      <dgm:spPr/>
      <dgm:t>
        <a:bodyPr/>
        <a:lstStyle/>
        <a:p>
          <a:endParaRPr lang="en-US"/>
        </a:p>
      </dgm:t>
    </dgm:pt>
    <dgm:pt modelId="{6CF5D813-4519-4457-8298-512EFE3CB48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Linear Equations</a:t>
          </a:r>
        </a:p>
      </dgm:t>
    </dgm:pt>
    <dgm:pt modelId="{F6CE1992-D92D-419E-9D5A-07454DABFC21}" type="parTrans" cxnId="{BC606A62-D78E-4C86-A4D6-928BB5B7371B}">
      <dgm:prSet/>
      <dgm:spPr/>
      <dgm:t>
        <a:bodyPr/>
        <a:lstStyle/>
        <a:p>
          <a:endParaRPr lang="en-US"/>
        </a:p>
      </dgm:t>
    </dgm:pt>
    <dgm:pt modelId="{1B48B2BC-93A5-42EE-BDA8-CEF7217FBEEF}" type="sibTrans" cxnId="{BC606A62-D78E-4C86-A4D6-928BB5B7371B}">
      <dgm:prSet/>
      <dgm:spPr/>
      <dgm:t>
        <a:bodyPr/>
        <a:lstStyle/>
        <a:p>
          <a:endParaRPr lang="en-US"/>
        </a:p>
      </dgm:t>
    </dgm:pt>
    <dgm:pt modelId="{6E0C972A-67E8-40E9-8D64-4D68DCB3AA14}">
      <dgm:prSet/>
      <dgm:spPr/>
      <dgm:t>
        <a:bodyPr/>
        <a:lstStyle/>
        <a:p>
          <a:r>
            <a:rPr lang="en-US" dirty="0"/>
            <a:t>Elementary Matrices</a:t>
          </a:r>
        </a:p>
      </dgm:t>
    </dgm:pt>
    <dgm:pt modelId="{87314E16-3EFF-42E2-BEC6-16D5C872E089}" type="parTrans" cxnId="{6308F0A7-5D04-40AE-8DB6-C5DF0A309224}">
      <dgm:prSet/>
      <dgm:spPr/>
    </dgm:pt>
    <dgm:pt modelId="{9E820974-C17C-44CE-B365-F936F1DF33AC}" type="sibTrans" cxnId="{6308F0A7-5D04-40AE-8DB6-C5DF0A309224}">
      <dgm:prSet/>
      <dgm:spPr/>
    </dgm:pt>
    <dgm:pt modelId="{FFC9CE6A-EC74-4485-91C8-1DC81AD2F994}" type="pres">
      <dgm:prSet presAssocID="{B027E393-FCFD-4803-8441-5D2599A886F2}" presName="Name0" presStyleCnt="0">
        <dgm:presLayoutVars>
          <dgm:chMax val="7"/>
          <dgm:chPref val="7"/>
          <dgm:dir/>
        </dgm:presLayoutVars>
      </dgm:prSet>
      <dgm:spPr/>
    </dgm:pt>
    <dgm:pt modelId="{D6796D47-9F25-489A-B5C8-B666B8DBC516}" type="pres">
      <dgm:prSet presAssocID="{B027E393-FCFD-4803-8441-5D2599A886F2}" presName="Name1" presStyleCnt="0"/>
      <dgm:spPr/>
    </dgm:pt>
    <dgm:pt modelId="{CA720EF1-09AE-4EF5-B475-3175183392B1}" type="pres">
      <dgm:prSet presAssocID="{B027E393-FCFD-4803-8441-5D2599A886F2}" presName="cycle" presStyleCnt="0"/>
      <dgm:spPr/>
    </dgm:pt>
    <dgm:pt modelId="{1E1786EB-C902-4BA0-A831-B11EEC673613}" type="pres">
      <dgm:prSet presAssocID="{B027E393-FCFD-4803-8441-5D2599A886F2}" presName="srcNode" presStyleLbl="node1" presStyleIdx="0" presStyleCnt="4"/>
      <dgm:spPr/>
    </dgm:pt>
    <dgm:pt modelId="{565D235F-A954-47C2-8B1D-2CA3D0D76722}" type="pres">
      <dgm:prSet presAssocID="{B027E393-FCFD-4803-8441-5D2599A886F2}" presName="conn" presStyleLbl="parChTrans1D2" presStyleIdx="0" presStyleCnt="1"/>
      <dgm:spPr/>
    </dgm:pt>
    <dgm:pt modelId="{E8852ADB-6FE3-44F2-9CE0-1660DD0105F5}" type="pres">
      <dgm:prSet presAssocID="{B027E393-FCFD-4803-8441-5D2599A886F2}" presName="extraNode" presStyleLbl="node1" presStyleIdx="0" presStyleCnt="4"/>
      <dgm:spPr/>
    </dgm:pt>
    <dgm:pt modelId="{DC63526E-C73C-465A-88E8-A638DA5D3F2E}" type="pres">
      <dgm:prSet presAssocID="{B027E393-FCFD-4803-8441-5D2599A886F2}" presName="dstNode" presStyleLbl="node1" presStyleIdx="0" presStyleCnt="4"/>
      <dgm:spPr/>
    </dgm:pt>
    <dgm:pt modelId="{397D28FF-B814-4B7C-A1F8-0DC806A6B092}" type="pres">
      <dgm:prSet presAssocID="{79C21451-6D7D-4868-821C-BBE04FB22254}" presName="text_1" presStyleLbl="node1" presStyleIdx="0" presStyleCnt="4">
        <dgm:presLayoutVars>
          <dgm:bulletEnabled val="1"/>
        </dgm:presLayoutVars>
      </dgm:prSet>
      <dgm:spPr/>
    </dgm:pt>
    <dgm:pt modelId="{A730C7C4-2207-4E90-8782-88A79CD488A8}" type="pres">
      <dgm:prSet presAssocID="{79C21451-6D7D-4868-821C-BBE04FB22254}" presName="accent_1" presStyleCnt="0"/>
      <dgm:spPr/>
    </dgm:pt>
    <dgm:pt modelId="{942791E0-4955-413B-92A8-0391D5C2598F}" type="pres">
      <dgm:prSet presAssocID="{79C21451-6D7D-4868-821C-BBE04FB22254}" presName="accentRepeatNode" presStyleLbl="solidFgAcc1" presStyleIdx="0" presStyleCnt="4"/>
      <dgm:spPr/>
    </dgm:pt>
    <dgm:pt modelId="{DE719A35-FE27-4756-9083-C1B10D5A4A7C}" type="pres">
      <dgm:prSet presAssocID="{E7577A68-9230-4697-9C94-1119671DEF35}" presName="text_2" presStyleLbl="node1" presStyleIdx="1" presStyleCnt="4">
        <dgm:presLayoutVars>
          <dgm:bulletEnabled val="1"/>
        </dgm:presLayoutVars>
      </dgm:prSet>
      <dgm:spPr/>
    </dgm:pt>
    <dgm:pt modelId="{E4D27396-7AE7-443B-8C78-98656ECD6946}" type="pres">
      <dgm:prSet presAssocID="{E7577A68-9230-4697-9C94-1119671DEF35}" presName="accent_2" presStyleCnt="0"/>
      <dgm:spPr/>
    </dgm:pt>
    <dgm:pt modelId="{4CFA188F-6E10-424F-A0C8-66DFA84B6E81}" type="pres">
      <dgm:prSet presAssocID="{E7577A68-9230-4697-9C94-1119671DEF35}" presName="accentRepeatNode" presStyleLbl="solidFgAcc1" presStyleIdx="1" presStyleCnt="4"/>
      <dgm:spPr/>
    </dgm:pt>
    <dgm:pt modelId="{BFD10852-54CA-4C74-9C3B-C927774B8854}" type="pres">
      <dgm:prSet presAssocID="{6E0C972A-67E8-40E9-8D64-4D68DCB3AA14}" presName="text_3" presStyleLbl="node1" presStyleIdx="2" presStyleCnt="4">
        <dgm:presLayoutVars>
          <dgm:bulletEnabled val="1"/>
        </dgm:presLayoutVars>
      </dgm:prSet>
      <dgm:spPr/>
    </dgm:pt>
    <dgm:pt modelId="{464F6B4F-AD3F-4A06-BF58-E90458EA57D9}" type="pres">
      <dgm:prSet presAssocID="{6E0C972A-67E8-40E9-8D64-4D68DCB3AA14}" presName="accent_3" presStyleCnt="0"/>
      <dgm:spPr/>
    </dgm:pt>
    <dgm:pt modelId="{424E5D62-F628-47F2-83B6-2872C70EB0CF}" type="pres">
      <dgm:prSet presAssocID="{6E0C972A-67E8-40E9-8D64-4D68DCB3AA14}" presName="accentRepeatNode" presStyleLbl="solidFgAcc1" presStyleIdx="2" presStyleCnt="4"/>
      <dgm:spPr/>
    </dgm:pt>
    <dgm:pt modelId="{D3974F6F-22C0-47C5-8D3F-A84F3756D0D8}" type="pres">
      <dgm:prSet presAssocID="{6CF5D813-4519-4457-8298-512EFE3CB480}" presName="text_4" presStyleLbl="node1" presStyleIdx="3" presStyleCnt="4">
        <dgm:presLayoutVars>
          <dgm:bulletEnabled val="1"/>
        </dgm:presLayoutVars>
      </dgm:prSet>
      <dgm:spPr/>
    </dgm:pt>
    <dgm:pt modelId="{799DBCF4-7247-40DB-9149-0E6DEFC7C728}" type="pres">
      <dgm:prSet presAssocID="{6CF5D813-4519-4457-8298-512EFE3CB480}" presName="accent_4" presStyleCnt="0"/>
      <dgm:spPr/>
    </dgm:pt>
    <dgm:pt modelId="{F244327E-C0E2-479A-9767-3047E79D7DC0}" type="pres">
      <dgm:prSet presAssocID="{6CF5D813-4519-4457-8298-512EFE3CB480}" presName="accentRepeatNode" presStyleLbl="solidFgAcc1" presStyleIdx="3" presStyleCnt="4"/>
      <dgm:spPr/>
    </dgm:pt>
  </dgm:ptLst>
  <dgm:cxnLst>
    <dgm:cxn modelId="{8EB80E07-63A1-48B2-84F2-8E202DC506AA}" type="presOf" srcId="{B027E393-FCFD-4803-8441-5D2599A886F2}" destId="{FFC9CE6A-EC74-4485-91C8-1DC81AD2F994}" srcOrd="0" destOrd="0" presId="urn:microsoft.com/office/officeart/2008/layout/VerticalCurvedList"/>
    <dgm:cxn modelId="{2B9E8D14-3355-42EB-B89E-D5FD07B76150}" type="presOf" srcId="{79C21451-6D7D-4868-821C-BBE04FB22254}" destId="{397D28FF-B814-4B7C-A1F8-0DC806A6B092}" srcOrd="0" destOrd="0" presId="urn:microsoft.com/office/officeart/2008/layout/VerticalCurvedList"/>
    <dgm:cxn modelId="{FECD3F25-886A-4BA5-A1C3-8DA910168132}" type="presOf" srcId="{6E0C972A-67E8-40E9-8D64-4D68DCB3AA14}" destId="{BFD10852-54CA-4C74-9C3B-C927774B8854}" srcOrd="0" destOrd="0" presId="urn:microsoft.com/office/officeart/2008/layout/VerticalCurvedList"/>
    <dgm:cxn modelId="{BC606A62-D78E-4C86-A4D6-928BB5B7371B}" srcId="{B027E393-FCFD-4803-8441-5D2599A886F2}" destId="{6CF5D813-4519-4457-8298-512EFE3CB480}" srcOrd="3" destOrd="0" parTransId="{F6CE1992-D92D-419E-9D5A-07454DABFC21}" sibTransId="{1B48B2BC-93A5-42EE-BDA8-CEF7217FBEEF}"/>
    <dgm:cxn modelId="{1AABBD54-804B-42D4-AB3B-49D7CF0F4DE3}" type="presOf" srcId="{E7577A68-9230-4697-9C94-1119671DEF35}" destId="{DE719A35-FE27-4756-9083-C1B10D5A4A7C}" srcOrd="0" destOrd="0" presId="urn:microsoft.com/office/officeart/2008/layout/VerticalCurvedList"/>
    <dgm:cxn modelId="{170C1555-CCCA-4AE7-97EA-39A627B0294D}" type="presOf" srcId="{6CF5D813-4519-4457-8298-512EFE3CB480}" destId="{D3974F6F-22C0-47C5-8D3F-A84F3756D0D8}" srcOrd="0" destOrd="0" presId="urn:microsoft.com/office/officeart/2008/layout/VerticalCurvedList"/>
    <dgm:cxn modelId="{2EB99FA3-24BE-40C1-B111-769850068973}" srcId="{B027E393-FCFD-4803-8441-5D2599A886F2}" destId="{79C21451-6D7D-4868-821C-BBE04FB22254}" srcOrd="0" destOrd="0" parTransId="{E698515A-9C93-4BF3-97C6-6CE8266719F0}" sibTransId="{11FA8C21-E344-4585-A81C-F093DD5CE652}"/>
    <dgm:cxn modelId="{6308F0A7-5D04-40AE-8DB6-C5DF0A309224}" srcId="{B027E393-FCFD-4803-8441-5D2599A886F2}" destId="{6E0C972A-67E8-40E9-8D64-4D68DCB3AA14}" srcOrd="2" destOrd="0" parTransId="{87314E16-3EFF-42E2-BEC6-16D5C872E089}" sibTransId="{9E820974-C17C-44CE-B365-F936F1DF33AC}"/>
    <dgm:cxn modelId="{A3797AC2-DCD6-4D3D-8426-0C657FDF6F56}" srcId="{B027E393-FCFD-4803-8441-5D2599A886F2}" destId="{E7577A68-9230-4697-9C94-1119671DEF35}" srcOrd="1" destOrd="0" parTransId="{E682877D-588E-43D1-9B16-B6FA845BCA3B}" sibTransId="{CD48DC63-7CBF-4683-82CC-7F5C23EF7086}"/>
    <dgm:cxn modelId="{DFEF2AFF-2F07-44E6-A458-9AAC1A737504}" type="presOf" srcId="{11FA8C21-E344-4585-A81C-F093DD5CE652}" destId="{565D235F-A954-47C2-8B1D-2CA3D0D76722}" srcOrd="0" destOrd="0" presId="urn:microsoft.com/office/officeart/2008/layout/VerticalCurvedList"/>
    <dgm:cxn modelId="{5AA74EDD-9908-4E6F-B029-D38659D719F6}" type="presParOf" srcId="{FFC9CE6A-EC74-4485-91C8-1DC81AD2F994}" destId="{D6796D47-9F25-489A-B5C8-B666B8DBC516}" srcOrd="0" destOrd="0" presId="urn:microsoft.com/office/officeart/2008/layout/VerticalCurvedList"/>
    <dgm:cxn modelId="{E34CCE15-3754-4950-ACCE-1FA939E56885}" type="presParOf" srcId="{D6796D47-9F25-489A-B5C8-B666B8DBC516}" destId="{CA720EF1-09AE-4EF5-B475-3175183392B1}" srcOrd="0" destOrd="0" presId="urn:microsoft.com/office/officeart/2008/layout/VerticalCurvedList"/>
    <dgm:cxn modelId="{8CB3DF6D-9A4A-4508-90F5-FF9BE4932D77}" type="presParOf" srcId="{CA720EF1-09AE-4EF5-B475-3175183392B1}" destId="{1E1786EB-C902-4BA0-A831-B11EEC673613}" srcOrd="0" destOrd="0" presId="urn:microsoft.com/office/officeart/2008/layout/VerticalCurvedList"/>
    <dgm:cxn modelId="{193F9066-D82E-4820-A80D-D07D40F4FB1F}" type="presParOf" srcId="{CA720EF1-09AE-4EF5-B475-3175183392B1}" destId="{565D235F-A954-47C2-8B1D-2CA3D0D76722}" srcOrd="1" destOrd="0" presId="urn:microsoft.com/office/officeart/2008/layout/VerticalCurvedList"/>
    <dgm:cxn modelId="{27938544-A0CE-4BE4-948C-98F64E764BD9}" type="presParOf" srcId="{CA720EF1-09AE-4EF5-B475-3175183392B1}" destId="{E8852ADB-6FE3-44F2-9CE0-1660DD0105F5}" srcOrd="2" destOrd="0" presId="urn:microsoft.com/office/officeart/2008/layout/VerticalCurvedList"/>
    <dgm:cxn modelId="{ED1DDB34-8546-492A-AF11-2FD0940573E6}" type="presParOf" srcId="{CA720EF1-09AE-4EF5-B475-3175183392B1}" destId="{DC63526E-C73C-465A-88E8-A638DA5D3F2E}" srcOrd="3" destOrd="0" presId="urn:microsoft.com/office/officeart/2008/layout/VerticalCurvedList"/>
    <dgm:cxn modelId="{BB51F266-8D84-4ADA-8338-E3055EE87A31}" type="presParOf" srcId="{D6796D47-9F25-489A-B5C8-B666B8DBC516}" destId="{397D28FF-B814-4B7C-A1F8-0DC806A6B092}" srcOrd="1" destOrd="0" presId="urn:microsoft.com/office/officeart/2008/layout/VerticalCurvedList"/>
    <dgm:cxn modelId="{874EED77-4D97-439A-8B29-93943493269D}" type="presParOf" srcId="{D6796D47-9F25-489A-B5C8-B666B8DBC516}" destId="{A730C7C4-2207-4E90-8782-88A79CD488A8}" srcOrd="2" destOrd="0" presId="urn:microsoft.com/office/officeart/2008/layout/VerticalCurvedList"/>
    <dgm:cxn modelId="{0C837520-A2D1-4DDC-8264-B345700A1C0F}" type="presParOf" srcId="{A730C7C4-2207-4E90-8782-88A79CD488A8}" destId="{942791E0-4955-413B-92A8-0391D5C2598F}" srcOrd="0" destOrd="0" presId="urn:microsoft.com/office/officeart/2008/layout/VerticalCurvedList"/>
    <dgm:cxn modelId="{2A43EAA5-F5F0-4327-9BB6-0778251D7EB2}" type="presParOf" srcId="{D6796D47-9F25-489A-B5C8-B666B8DBC516}" destId="{DE719A35-FE27-4756-9083-C1B10D5A4A7C}" srcOrd="3" destOrd="0" presId="urn:microsoft.com/office/officeart/2008/layout/VerticalCurvedList"/>
    <dgm:cxn modelId="{F19EED36-C9B2-48C2-AAD8-881F7FF733DB}" type="presParOf" srcId="{D6796D47-9F25-489A-B5C8-B666B8DBC516}" destId="{E4D27396-7AE7-443B-8C78-98656ECD6946}" srcOrd="4" destOrd="0" presId="urn:microsoft.com/office/officeart/2008/layout/VerticalCurvedList"/>
    <dgm:cxn modelId="{0F7F38D0-00C8-4AF3-99BC-CA5E14975DF1}" type="presParOf" srcId="{E4D27396-7AE7-443B-8C78-98656ECD6946}" destId="{4CFA188F-6E10-424F-A0C8-66DFA84B6E81}" srcOrd="0" destOrd="0" presId="urn:microsoft.com/office/officeart/2008/layout/VerticalCurvedList"/>
    <dgm:cxn modelId="{5B380DCF-9E8B-4AEC-858F-8B8C310345CB}" type="presParOf" srcId="{D6796D47-9F25-489A-B5C8-B666B8DBC516}" destId="{BFD10852-54CA-4C74-9C3B-C927774B8854}" srcOrd="5" destOrd="0" presId="urn:microsoft.com/office/officeart/2008/layout/VerticalCurvedList"/>
    <dgm:cxn modelId="{EFA2A301-F3FF-4234-AC48-6B6B45AD210D}" type="presParOf" srcId="{D6796D47-9F25-489A-B5C8-B666B8DBC516}" destId="{464F6B4F-AD3F-4A06-BF58-E90458EA57D9}" srcOrd="6" destOrd="0" presId="urn:microsoft.com/office/officeart/2008/layout/VerticalCurvedList"/>
    <dgm:cxn modelId="{C40C3107-6323-4F0E-AED5-301B88FF9015}" type="presParOf" srcId="{464F6B4F-AD3F-4A06-BF58-E90458EA57D9}" destId="{424E5D62-F628-47F2-83B6-2872C70EB0CF}" srcOrd="0" destOrd="0" presId="urn:microsoft.com/office/officeart/2008/layout/VerticalCurvedList"/>
    <dgm:cxn modelId="{D4B1EA3F-EB47-48DA-8E3B-FC966D93EA43}" type="presParOf" srcId="{D6796D47-9F25-489A-B5C8-B666B8DBC516}" destId="{D3974F6F-22C0-47C5-8D3F-A84F3756D0D8}" srcOrd="7" destOrd="0" presId="urn:microsoft.com/office/officeart/2008/layout/VerticalCurvedList"/>
    <dgm:cxn modelId="{7E0A7F9F-A520-4A5C-8457-66B4A3D7B5A3}" type="presParOf" srcId="{D6796D47-9F25-489A-B5C8-B666B8DBC516}" destId="{799DBCF4-7247-40DB-9149-0E6DEFC7C728}" srcOrd="8" destOrd="0" presId="urn:microsoft.com/office/officeart/2008/layout/VerticalCurvedList"/>
    <dgm:cxn modelId="{5DFC0817-7601-424C-B1EF-97AF1DBBA075}" type="presParOf" srcId="{799DBCF4-7247-40DB-9149-0E6DEFC7C728}" destId="{F244327E-C0E2-479A-9767-3047E79D7DC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D235F-A954-47C2-8B1D-2CA3D0D76722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D28FF-B814-4B7C-A1F8-0DC806A6B092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900" b="0" i="0" u="none" kern="1200" dirty="0"/>
            <a:t>Matrix Multiplication</a:t>
          </a:r>
          <a:endParaRPr lang="en-US" sz="2900" kern="1200" dirty="0"/>
        </a:p>
      </dsp:txBody>
      <dsp:txXfrm>
        <a:off x="460128" y="312440"/>
        <a:ext cx="5580684" cy="625205"/>
      </dsp:txXfrm>
    </dsp:sp>
    <dsp:sp modelId="{942791E0-4955-413B-92A8-0391D5C2598F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19A35-FE27-4756-9083-C1B10D5A4A7C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Elementary Row Operations</a:t>
          </a:r>
        </a:p>
      </dsp:txBody>
      <dsp:txXfrm>
        <a:off x="818573" y="1250411"/>
        <a:ext cx="5222240" cy="625205"/>
      </dsp:txXfrm>
    </dsp:sp>
    <dsp:sp modelId="{4CFA188F-6E10-424F-A0C8-66DFA84B6E81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10852-54CA-4C74-9C3B-C927774B8854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Elementary Matrices</a:t>
          </a:r>
        </a:p>
      </dsp:txBody>
      <dsp:txXfrm>
        <a:off x="818573" y="2188382"/>
        <a:ext cx="5222240" cy="625205"/>
      </dsp:txXfrm>
    </dsp:sp>
    <dsp:sp modelId="{424E5D62-F628-47F2-83B6-2872C70EB0CF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74F6F-22C0-47C5-8D3F-A84F3756D0D8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Linear Equations</a:t>
          </a:r>
        </a:p>
      </dsp:txBody>
      <dsp:txXfrm>
        <a:off x="460128" y="3126353"/>
        <a:ext cx="5580684" cy="625205"/>
      </dsp:txXfrm>
    </dsp:sp>
    <dsp:sp modelId="{F244327E-C0E2-479A-9767-3047E79D7DC0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22:21:54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2747 24575,'59'-3'0,"1"-3"0,-1-3 0,68-19 0,53-8 0,-34 16 0,140-23 0,-206 33 0,-1 3 0,138 7 0,-94 2 0,-50-1 0,77-3 0,-118-3 0,-1-1 0,31-11 0,-58 16 0,35-11 0,60-26 0,-81 29 0,-1 0 0,0-1 0,-1 0 0,0-2 0,22-19 0,-28 22 0,66-69 0,-65 65 0,-1-1 0,0 0 0,-1 0 0,10-22 0,4-16 0,-4-2 0,-1 0 0,-3-1 0,14-94 0,-26 122 0,0 0 0,-2-1 0,-1 1 0,-2 0 0,0-1 0,-2 1 0,-1 0 0,-1 0 0,-1 1 0,-1 0 0,-2 0 0,0 1 0,-2 0 0,-17-27 0,-7-6 0,-3 1 0,-52-57 0,-337-344 0,357 385 0,36 34 0,-2 2 0,-2 1 0,-59-41 0,-206-110 0,198 138 0,71 34 0,-40-22 0,-73-46 0,147 82 0,-1 0 0,0 0 0,0 0 0,0 0 0,0 0 0,0 1 0,0-1 0,0 1 0,0-1 0,0 1 0,0 0 0,0 0 0,0 0 0,0 0 0,0 0 0,0 0 0,-3 1 0,4 0 0,1-1 0,-1 1 0,0 0 0,0-1 0,0 1 0,0 0 0,0 0 0,1 0 0,-1-1 0,0 1 0,1 0 0,-1 0 0,1 0 0,-1 0 0,1 0 0,-1 0 0,1 0 0,0 0 0,-1 0 0,1 0 0,0 1 0,0-1 0,0 0 0,0 0 0,0 0 0,0 0 0,0 0 0,0 0 0,0 0 0,1 0 0,-1 0 0,0 1 0,1 0 0,10 40 0,-6-24 0,-1 0 0,0 1 0,-1-1 0,0 21 0,-3-29 0,1 0 0,1-1 0,0 1 0,0-1 0,7 17 0,2 10 0,-22-63 0,-11-64 0,-3-16 0,22 94 0,1-1 0,1 1 0,0 0 0,1-1 0,1 1 0,0 0 0,4-21 0,-4 31 0,1 1 0,0-1 0,-1 1 0,1-1 0,0 1 0,0 0 0,0 0 0,1-1 0,-1 2 0,0-1 0,1 0 0,-1 0 0,1 1 0,0-1 0,-1 1 0,1 0 0,0 0 0,0 0 0,0 0 0,6 0 0,8-3 0,1 2 0,23-1 0,-32 2 0,15 1 0,-16 0 0,-1 0 0,1-1 0,-1 1 0,1-2 0,-1 1 0,1-1 0,-1 0 0,0 0 0,8-4 0,-12 4-105,0 0 0,1 1 0,-1-1 0,1 1 0,-1 0 0,1 0 0,0 0 0,-1 0 0,1 0 0,0 1 0,-1 0 0,6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22:36:35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1045 0 24575,'-5'1'0,"0"0"0,0 0 0,0 0 0,0 1 0,0-1 0,0 1 0,1 0 0,-1 0 0,-7 6 0,-38 28 0,46-33 0,-248 223 0,77-65 0,156-143 0,0 0 0,2 1 0,-29 43 0,-35 72 0,36-55 0,9-18 0,3 2 0,3 1 0,-36 112 0,38-63 0,-15 131 0,20-100 0,14-90 0,2 0 0,3 1 0,2-1 0,3 1 0,11 88 0,-1-101 0,1 0 0,2-1 0,1 0 0,29 52 0,-30-68 0,1-1 0,1 0 0,30 34 0,-24-35 0,2 0 0,1-2 0,33 22 0,24 21 0,-14-2 0,-36-31 0,1-1 0,54 36 0,46 35 0,-91-66 0,-5-8 0,-26-20 0,-1 1 0,0-1 0,0 2 0,-1 0 0,0 0 0,12 17 0,-13-17 0,-1 0 0,1-1 0,0 0 0,10 7 0,2 2 0,-20-16 0,0-1 0,1 1 0,-1-1 0,0 1 0,1-1 0,-1 0 0,0 1 0,1-1 0,-1 0 0,1 1 0,-1-1 0,1 0 0,-1 0 0,1 1 0,-1-1 0,0 0 0,1 0 0,-1 0 0,1 0 0,0 0 0,-1 0 0,1 1 0,-1-1 0,1 0 0,-1 0 0,1-1 0,-1 1 0,1 0 0,-1 0 0,1 0 0,-1 0 0,1 0 0,-1 0 0,1-1 0,-1 1 0,1 0 0,0-2 0,0 1 0,-1 0 0,1-1 0,0 1 0,-1-1 0,1 1 0,-1-1 0,1 1 0,-1-1 0,0 1 0,0-1 0,1-1 0,-3-47 0,0 40 0,0-1 0,-1 1 0,0 0 0,-1-1 0,-6-10 0,3 8 0,2-1 0,-5-15 0,1 7 0,5 17 0,6 15 0,24 48 0,-21-50 0,-1 0 0,0 1 0,0 0 0,-1 0 0,0 0 0,0 0 0,-1 1 0,0-1 0,0 12 0,-2-14 0,0-1 0,0 0 0,1 0 0,0 0 0,0 1 0,1-1 0,4 11 0,-6-42 0,-14-24 0,-2 1 0,-36-77 0,49 117 0,1-1 0,0 0 0,0 0 0,0 0 0,2 0 0,-1-1 0,1 1 0,1-10 0,-1 19 0,9 58 0,-1-13 0,-5-33 0,0 0 0,1 0 0,1 0 0,0 0 0,0-1 0,1 0 0,0 0 0,1 0 0,13 15 0,-1 0 0,-18-25 0,-1 0 0,1 1 0,0-1 0,0 0 0,0 1 0,-1-1 0,1 0 0,-1 1 0,1-1 0,-1 1 0,1-1 0,-1 1 0,0-1 0,0 1 0,0-1 0,0 1 0,0-1 0,0 3 0,-1-3 0,1 0 0,-1 0 0,1-1 0,-1 1 0,0 0 0,1 0 0,-1-1 0,0 1 0,0-1 0,1 1 0,-1 0 0,0-1 0,0 1 0,0-1 0,0 0 0,0 1 0,0-1 0,0 0 0,0 1 0,0-1 0,0 0 0,0 0 0,0 0 0,0 0 0,0 0 0,0 0 0,0 0 0,-1-1 0,-4 1 0,-104 0 0,98 1 0,-1 1 0,0 0 0,1 1 0,-1 1 0,1 0 0,-19 8 0,-204 96 0,199-89 0,25-12 0,-1-1 0,-21 9 0,44-16 0,-8 1 0,-1 0 0,1 0 0,-1 0 0,1 0 0,-1-1 0,1 1 0,-1-1 0,1 1 0,-1-1 0,1 0 0,3-2 0,149-97 0,-140 91 0,1 0 0,-1 1 0,2 1 0,-1 0 0,1 1 0,0 1 0,0 0 0,0 2 0,0 0 0,1 1 0,0 0 0,19 2 0,-35 0 0,0 0 0,0 0 0,0 0 0,0 0 0,0 0 0,0 0 0,0-1 0,0 1 0,0-1 0,-1 1 0,1-1 0,0 0 0,0 0 0,-1 1 0,1-1 0,0-1 0,-1 1 0,1 0 0,-1 0 0,1 0 0,1-3 0,-2 1 0,1 0 0,-1 0 0,0 0 0,0 0 0,0 0 0,0 0 0,-1-1 0,1 1 0,-1 0 0,0-1 0,0-5 0,-3-294 0,3 302 1,-2-22 339,2 22-411,0 0 0,0 0 0,-1 0 0,1 0 0,0 0 0,-1 1 0,1-1 0,0 0-1,-1 0 1,1 0 0,-1 1 0,0-1 0,1 0 0,-1 1 0,1-1 0,-1 1 0,0-1 0,1 0-1,-1 1 1,0-1 0,0 1 0,0 0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22:36:41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0 24575,'-6'1'0,"-1"-1"0,1 2 0,0-1 0,0 1 0,1-1 0,-1 2 0,0-1 0,1 1 0,-1-1 0,1 1 0,0 1 0,0-1 0,0 1 0,-6 6 0,-8 8 0,1 2 0,-16 20 0,21-24 0,-31 43 0,-54 96 0,45-66 0,39-66 0,2 0 0,1 0 0,1 2 0,0-1 0,2 1 0,1 0 0,1 1 0,2-1 0,0 1 0,1 0 0,2 43 0,1-64 0,0 18 0,0 0 0,2-1 0,0 1 0,1 0 0,10 31 0,22 65 0,15 41 0,-31-109 0,2-1 0,2-1 0,2-1 0,52 73 0,-36-67 0,50 65 0,-74-99 0,-9-12 0,0 1 0,0 1 0,-1-1 0,0 1 0,9 20 0,-10-18 0,1 0 0,0-1 0,1 0 0,0 0 0,1-1 0,0 0 0,10 10 0,-6-8 0,-1 0 0,-1 1 0,15 23 0,-16-20 0,1-1 0,17 19 0,-38-43 0,1 1 0,-1 0 0,-1 1 0,1 0 0,-15-6 0,9 5 0,1-1 0,-28-22 0,33 24 0,0 0 0,0 1 0,-1 0 0,1 1 0,-1 0 0,-1 0 0,-15-3 0,11 2 0,0 0 0,-24-12 0,19 10 0,18 7 0,0 0 0,0-1 0,-1 1 0,1 0 0,1-1 0,-1 0 0,-4-3 0,6 5 0,1 0 0,0 0 0,0 0 0,0 0 0,0 0 0,0 0 0,0 0 0,0 0 0,0-1 0,0 1 0,0 0 0,0 0 0,0 0 0,0 0 0,0 0 0,0 0 0,0-1 0,0 1 0,0 0 0,0 0 0,0 0 0,0 0 0,0 0 0,0 0 0,0 0 0,0-1 0,0 1 0,0 0 0,0 0 0,0 0 0,1 0 0,-1 0 0,0 0 0,0 0 0,0 0 0,0 0 0,0 0 0,0-1 0,0 1 0,0 0 0,0 0 0,1 0 0,-1 0 0,0 0 0,0 0 0,0 0 0,0 0 0,0 0 0,0 0 0,1 0 0,-1 0 0,0 0 0,0 0 0,0 0 0,0 0 0,0 0 0,0 0 0,0 0 0,1 0 0,-1 0 0,0 0 0,0 0 0,0 0 0,0 0 0,0 1 0,0-1 0,0 0 0,0 0 0,1 0 0,9 1 0,-1 3 0,0 1 0,-1-1 0,1 2 0,-1-1 0,0 1 0,0 0 0,-1 1 0,1 0 0,-2 0 0,13 16 0,21 21 0,19 18 0,-58-61 0,0 0 0,0 0 0,-1 0 0,1-1 0,0 1 0,1 0 0,-1-1 0,0 1 0,0-1 0,0 1 0,0-1 0,0 0 0,0 1 0,1-1 0,-1 0 0,0 0 0,0 0 0,1 0 0,1 0 0,-2 0 0,0 0 0,-1-1 0,1 1 0,0-1 0,0 0 0,-1 1 0,1-1 0,0 1 0,-1-1 0,1 0 0,-1 1 0,1-1 0,-1 0 0,1 0 0,-1 0 0,1 1 0,-1-1 0,0 0 0,1 0 0,-1-1 0,2-7 0,0 0 0,-1 0 0,-1 0 0,0-12 0,1 8 0,-1 5 0,1 0 0,1 0 0,-1 1 0,1-1 0,1 1 0,-1-1 0,6-9 0,31-45 0,-33 52 0,23-38 0,-16 31 152,26-40-1669,-34 48-5309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22:36:45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24575,'9'1'0,"-1"1"0,0-1 0,0 2 0,0-1 0,0 1 0,-1 0 0,1 1 0,-1 0 0,10 6 0,16 8 0,2 0 0,-2 1 0,0 2 0,48 38 0,-41-23 0,51 61 0,-72-76 0,-7-5 0,0 0 0,-1 1 0,11 23 0,-8-15 0,-7-12 0,0 0 0,-1 0 0,-1 1 0,0 0 0,-1 0 0,-1 1 0,0-1 0,0 1 0,-2 0 0,0 24 0,-1-18 0,-6 40 0,5-54 0,-1 0 0,0 0 0,0 0 0,-1 0 0,1 0 0,-2-1 0,1 1 0,-1-1 0,-5 7 0,-46 64 0,35-47 0,-1-1 0,-42 44 0,40-50 0,4-3 0,-1-1 0,-1-1 0,0-1 0,-26 15 0,-23 5 0,-31 19 0,101-55 0,-1-1 0,1 1 0,-1-1 0,0 1 0,1-1 0,-1 1 0,1-1 0,-1 0 0,0 1 0,1-1 0,-1 0 0,0 1 0,0-1 0,1 0 0,-1 0 0,0 0 0,1 0 0,-1 0 0,0 0 0,0 0 0,1 0 0,-1 0 0,0 0 0,0 0 0,1 0 0,-1 0 0,0 0 0,0-1 0,1 1 0,-1 0 0,0-1 0,1 1 0,-1 0 0,1-1 0,-1 1 0,0-1 0,1 1 0,-1-1 0,1 1 0,-1-1 0,1 0 0,-1 0 0,0-1 0,1 1 0,0-1 0,-1 1 0,1-1 0,0 0 0,0 1 0,0-1 0,0 1 0,0-1 0,0 0 0,1 1 0,-1-1 0,0 0 0,1 1 0,-1-1 0,1 1 0,0-1 0,-1 1 0,2-2 0,20-31 0,32-58 0,-45 79 0,0 1 0,1 0 0,0 1 0,1 0 0,21-17 0,-25 21 0,-4 4 0,-1 1 0,1 0 0,-1 0 0,1 0 0,0 0 0,0 0 0,3-1 0,-6 3 0,0 0 0,1 0 0,-1 0 0,1 0 0,-1 0 0,0 0 0,1 1 0,-1-1 0,0 0 0,1 0 0,-1 0 0,0 1 0,0-1 0,1 0 0,-1 0 0,0 0 0,0 1 0,1-1 0,-1 0 0,0 1 0,0-1 0,0 0 0,1 1 0,-1-1 0,0 0 0,0 1 0,0-1 0,0 0 0,0 1 0,0-1 0,0 0 0,0 1 0,0-1 0,0 0 0,0 1 0,0-1 0,0 1 0,1 17 0,-1-16 0,0 6 0,-1 0 0,0 0 0,0 0 0,-1-1 0,0 1 0,0 0 0,-1-1 0,0 0 0,-4 8 0,-6 8 0,-22 29 0,2-3 0,25-38 0,0 1 0,-1-1 0,-16 14 0,-13 17 0,23-16 0,14-25 0,1 1 0,-1-1 0,0 0 0,1 0 0,-1 0 0,1 0 0,0 0 0,-1 1 0,1-1 0,0 0 0,0 0 0,0 1 0,0-1 0,0 0 0,0 0 0,0 1 0,0-1 0,0 0 0,0 0 0,1 2 0,1-3 0,0 0 0,0 0 0,-1 1 0,1-1 0,0 0 0,0-1 0,-1 1 0,1 0 0,0 0 0,0-1 0,-1 1 0,1-1 0,2-1 0,4 0 0,9-1 0,0 1 0,0 0 0,0 1 0,0 1 0,0 1 0,0 0 0,0 2 0,0 0 0,0 0 0,0 2 0,-1 0 0,18 8 0,-30-11-105,1 1 0,0-1 0,0-1 0,-1 1 0,1-1 0,0 1 0,0-2 0,0 1 0,1 0 0,-1-1 0,0 0 0,9-1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22:38:17.6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24575,'11'7'0,"1"0"0,-1 1 0,-1 0 0,1 1 0,-2 0 0,15 17 0,0-1 0,506 567 0,-444-480 0,-6 3 0,-4 4 0,102 218 0,6 86 0,-175-398 0,0 1 0,-2 0 0,7 41 0,6 26 0,-5-36 0,-4 0 0,9 115 0,-15 120 0,-5-202 0,-2-55 0,-1 1 0,-1-1 0,-2 0 0,-17 55 0,-28 81 0,-68 109 0,73-184 0,30-59 0,5-11 0,-20 35 0,26-54 0,0 1 0,0-1 0,-1 0 0,0 0 0,0-1 0,-1 1 0,0-2 0,-11 9 0,17-13 0,1-1 0,-1 1 0,0 0 0,0-1 0,0 1 0,0-1 0,0 0 0,1 1 0,-1-1 0,0 0 0,0 1 0,0-1 0,0 0 0,0 0 0,0 0 0,0 0 0,0 0 0,0 0 0,0 0 0,0 0 0,0 0 0,0-1 0,0 1 0,-1-1 0,1 0 0,0 0 0,0 1 0,0-1 0,0-1 0,1 1 0,-1 0 0,0 0 0,1 0 0,-1 0 0,0 0 0,1-1 0,0 1 0,-1 0 0,1 0 0,0-1 0,-1 0 0,0-9 0,0-1 0,1 1 0,2-17 0,-1 16 0,0-239 0,-1 200 0,0 98 0,1 24 0,-12 93 0,7-114 0,4-34 0,-2 0 0,-5 27 0,7-41 0,-1-1 0,1 0 0,0 1 0,-1-1 0,1 1 0,0-1 0,0 1 0,0-1 0,0 0 0,0 1 0,0-1 0,1 1 0,0 2 0,5-2 0,6-10 0,-11 7 0,10-11 0,1 1 0,0 0 0,1 1 0,1 0 0,-1 1 0,1 1 0,28-12 0,96-22 0,-96 26 0,-34 12 0,0 1 0,0-1 0,1 2 0,-1-1 0,1 1 0,13-1 0,-3 3 186,-16 1-297,0-1 1,1 0-1,-1 0 0,0 0 0,1 0 0,-1-1 1,0 1-1,1-1 0,-1 0 0,0 0 0,0 0 1,0 0-1,5-3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22:38:28.0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 24575,'105'-7'0,"-27"1"0,73 0 0,74 1-628,84 2-1885,1339 75-1324,-1177-18 2859,696 172 1,-737-113 2900,38 10 3936,-344-88-5246,59 13-75,-161-42-538,0 1 0,-1 2 0,1 0 0,-2 1 0,22 14 0,-1-1 0,-6-2 0,-1 0 0,-2 3 0,0 0 0,-2 2 0,-1 1 0,44 53 0,130 203 0,-165-220 0,-3 2 0,50 126 0,28 147 0,-110-330 0,133 534 0,-118-430 0,-4 2 0,-3 217 0,-87 394 0,69-680 0,-1 10 0,-2-1 0,-18 54 0,-17 33 0,9-28 0,-50 111 0,73-195 0,-48 92 0,52-107 0,0-1 0,-1 1 0,0-2 0,-1 0 0,0 0 0,-17 13 0,-13 6 0,-1-3 0,-1-2 0,-2-1 0,0-3 0,-1-1 0,-1-3 0,-1-1 0,-81 16 0,104-28 0,-123 21 0,96-21 0,-76 5 0,120-10 0,-1 1 0,0 1 0,-12 3 0,15-3 0,1-1 0,0 1 0,-1-1 0,1-1 0,-1 1 0,1-1 0,-1 1 0,0-2 0,1 1 0,-1-1 0,-7-1 0,12 2 0,0-1 0,0 1 0,1 0 0,-1-1 0,0 1 0,0-1 0,1 1 0,-1-1 0,0 0 0,1 1 0,-1-1 0,1 0 0,-1 1 0,1-1 0,-1 0 0,1 0 0,-1 1 0,1-1 0,0 0 0,-1 0 0,1 0 0,0-1 0,-1-1 0,1 1 0,0-1 0,0 1 0,0-1 0,0 1 0,1-1 0,1-4 0,0-2 0,2 0 0,-1 0 0,7-11 0,69-124 0,-53 103 0,-9 16 0,18-39 0,-31 58 0,0 0 0,0 0 0,1 1 0,-1-1 0,1 1 0,1 0 0,-1 0 0,8-4 0,10-11 0,-23 19 0,1 0 0,-1 1 0,1-1 0,0 0 0,0 1 0,-1-1 0,1 0 0,0 1 0,0 0 0,0-1 0,-1 1 0,1-1 0,0 1 0,0 0 0,0-1 0,0 1 0,0 0 0,0 0 0,1 0 0,-2 0 0,1 0 0,-1 1 0,1-1 0,-1 0 0,1 0 0,-1 1 0,0-1 0,1 0 0,-1 1 0,1-1 0,-1 1 0,0-1 0,0 1 0,1-1 0,-1 0 0,0 1 0,0-1 0,1 1 0,-1-1 0,0 1 0,0-1 0,0 1 0,0-1 0,0 2 0,1 1 0,-1 1 0,0-1 0,0 1 0,-1-1 0,1 1 0,-1 0 0,1-1 0,-3 7 0,-6 11 0,6-11 0,-1 0 0,0-1 0,0 0 0,-1 0 0,0 0 0,-1-1 0,0 0 0,-13 15 0,0-4 0,0 0 0,2 2 0,-17 24 0,6 3 0,20-33 0,0-1 0,-1 0 0,-13 16 0,-21 11 0,22-24 0,20-16 0,1-1 0,-1 1 0,0 0 0,1-1 0,-1 1 0,0-1 0,1 1 0,-1 0 0,1 0 0,0-1 0,-1 1 0,1 0 0,0 0 0,-1-1 0,1 1 0,0 0 0,0 0 0,-1 1 0,1-1 0,1-1 0,-1 1 0,0-1 0,0 1 0,0-1 0,1 1 0,-1-1 0,0 1 0,1-1 0,-1 1 0,0-1 0,1 1 0,-1-1 0,0 0 0,1 1 0,-1-1 0,1 0 0,-1 1 0,1-1 0,0 1 0,5 1 0,0 0 0,0 0 0,0-1 0,8 2 0,3 1 0,1 3 0,0 1 0,-1 1 0,0 0 0,0 2 0,-1 0 0,-1 0 0,0 2 0,0 0 0,19 22 0,-24-24 0,24 24 0,-31-32 0,0-1 0,0 0 0,0 0 0,0 0 0,0 0 0,0 0 0,0-1 0,1 1 0,-1-1 0,5 1 0,-7-2-33,-1 0 0,1 0 0,0 0 0,-1 0 1,1 0-1,0-1 0,0 1 0,-1 0 0,1-1 0,0 1 0,-1 0 0,1-1 0,-1 1 0,1-1 0,-1 1 0,1-1 0,-1 1 0,1-1 0,-1 1 0,1-1 0,-1 1 0,1-1 0,-1 0 0,0 1 1,1-1-1,-1 0 0,0 1 0,0-1 0,0 0 0,0 0 0,1 1 0,-1-1 0,0 0 0,0 1 0,0-1 0,0 0 0,0 0 0,-1 0 0,1 0-47,1-12-6746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4T22:38:37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971 0 24575,'164'162'0,"193"201"0,-275-271 0,-5 3 0,75 121 0,-86-102 0,82 191 0,-85-140 0,-19-44 0,-20-59 0,-4 0 0,-2 1 0,-2 1 0,-4 0 0,-2 1 0,1 69 0,-11 311 0,-2-197 0,0-171 0,-4 0 0,-29 144 0,-65 143 0,51-203 0,-160 439 0,49-224 0,52-121 0,69-157 0,-27 57 0,37-98 0,-152 282 0,114-238 0,32-51 0,2 1 0,-35 78 0,64-121 0,1 0 0,-1 0 0,-1 0 0,0 0 0,0-1 0,0 0 0,-1 0 0,0 0 0,0-1 0,0 0 0,-1 0 0,0 0 0,0-1 0,-1 0 0,0-1 0,1 1 0,-16 4 0,20-7 0,0-1 0,0 1 0,0-1 0,0 1 0,0 0 0,0 0 0,1 1 0,-1-1 0,1 0 0,-1 1 0,-1 2 0,-22 36 0,4-6 0,-231 277 0,210-249 0,31-43 0,-1 0 0,-31 34 0,-101 116 0,106-112 0,24-36 0,-26 34 0,8-16 0,23-27 0,0 0 0,-1 0 0,-1-1 0,-20 17 0,31-29 0,0 1 0,0 0 0,0 0 0,0 0 0,0-1 0,0 1 0,0 0 0,-1-1 0,1 1 0,0-1 0,-1 0 0,1 1 0,0-1 0,-1 0 0,1 0 0,0 0 0,-1 0 0,1 0 0,-2 0 0,2 0 0,1-1 0,-1 1 0,0-1 0,1 1 0,-1-1 0,0 1 0,1-1 0,-1 0 0,1 1 0,-1-1 0,1 0 0,-1 1 0,1-1 0,-1 0 0,1 0 0,0 1 0,0-1 0,-1 0 0,1 0 0,0 0 0,0 0 0,0 0 0,-1-6 0,1 0 0,0 0 0,0 0 0,1 0 0,2-11 0,7-22 0,-6 28 0,-1 0 0,0 1 0,-1-1 0,1-15 0,-2 9 0,1 1 0,1 0 0,7-26 0,2-8 0,-10 30 0,-3 18 0,1 0 0,0 0 0,0 0 0,1 0 0,-1 0 0,1 0 0,-1 0 0,1 0 0,0 0 0,0 0 0,3-5 0,-4 8 0,0 0 0,1 0 0,-1 0 0,0 0 0,0 0 0,0 0 0,1 0 0,-1 0 0,0 0 0,0 0 0,0 0 0,1 1 0,-1-1 0,0 0 0,0 0 0,0 0 0,1 0 0,-1 0 0,0 0 0,0 1 0,0-1 0,0 0 0,0 0 0,1 0 0,-1 0 0,0 1 0,0-1 0,0 0 0,0 0 0,0 0 0,0 1 0,0-1 0,0 0 0,0 0 0,0 0 0,0 1 0,0-1 0,0 0 0,0 0 0,0 0 0,0 1 0,0-1 0,0 0 0,0 0 0,0 1 0,2 11 0,-1 2 0,-1-1 0,0 1 0,-1 0 0,-1-1 0,0 0 0,-1 1 0,0-1 0,-5 13 0,-3 0 0,0-1 0,-29 46 0,31-55 0,-12 29 0,16-32 0,0-1 0,-1 1 0,-1-1 0,-14 20 0,20-32 0,1 1 0,-1 0 0,0 0 0,0 0 0,1-1 0,-1 1 0,0 0 0,1 0 0,-1 0 0,1 0 0,-1 0 0,1 0 0,-1 1 0,1-1 0,0 0 0,-1 0 0,1 0 0,0 0 0,0 0 0,0 0 0,0 1 0,0-1 0,0 0 0,0 0 0,1 0 0,-1 0 0,0 0 0,1 1 0,-1 0 0,2-1 0,-1 0 0,1 1 0,0-1 0,-1 0 0,1 0 0,0 0 0,-1-1 0,1 1 0,0 0 0,0-1 0,0 1 0,0-1 0,0 1 0,0-1 0,-1 0 0,5 0 0,117 1 0,-84-3 0,0 2 0,64 9 0,-82-6 0,0 0 0,-1-2 0,1 0 0,22-3 0,-42 2-41,0 0 0,0 0-1,-1 0 1,1 0-1,0 0 1,0 0 0,0-1-1,0 1 1,0 0 0,0-1-1,-1 1 1,1 0-1,0-1 1,0 1 0,0-1-1,-1 1 1,1-1 0,0 0-1,-1 1 1,1-1-1,0 0 1,-1 1 0,1-1-1,-1 0 1,1 0 0,-1 1-1,1-1 1,-1 0-1,0 0 1,1 0 0,-1 0-1,0-1 1,1-8-6785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7826b68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g207826b68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7826b6875_0_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07826b6875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24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کادر پایین نتیجه ای که از اثبات قضیه میگیریم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3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خوب از قضیه قبل این رو میشه نتیجه گرفت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1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09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07826b6875_4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07826b6875_4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8755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75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Pivot:</a:t>
            </a:r>
            <a:r>
              <a:rPr lang="fa-IR" dirty="0"/>
              <a:t>محور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27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6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628647" y="1282154"/>
            <a:ext cx="78867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alatino Linotype"/>
              <a:buNone/>
              <a:defRPr sz="41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628646" y="2346692"/>
            <a:ext cx="78867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5"/>
          <p:cNvSpPr/>
          <p:nvPr/>
        </p:nvSpPr>
        <p:spPr>
          <a:xfrm rot="10800000" flipH="1">
            <a:off x="628646" y="2174312"/>
            <a:ext cx="7886700" cy="41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2"/>
          </p:nvPr>
        </p:nvSpPr>
        <p:spPr>
          <a:xfrm>
            <a:off x="628646" y="3377260"/>
            <a:ext cx="78867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423F2-98D7-FCB0-B8A6-6B8AA1B341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5217" r="5114" b="7231"/>
          <a:stretch/>
        </p:blipFill>
        <p:spPr>
          <a:xfrm>
            <a:off x="7635725" y="67559"/>
            <a:ext cx="1097280" cy="10994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750553"/>
            <a:ext cx="7886700" cy="3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826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r>
              <a:rPr lang="en-US" dirty="0"/>
              <a:t>L</a:t>
            </a:r>
          </a:p>
          <a:p>
            <a:pPr lvl="1"/>
            <a:r>
              <a:rPr lang="en-US" dirty="0"/>
              <a:t>K</a:t>
            </a:r>
          </a:p>
          <a:p>
            <a:pPr lvl="2"/>
            <a:r>
              <a:rPr lang="en-US" dirty="0"/>
              <a:t>l</a:t>
            </a:r>
          </a:p>
        </p:txBody>
      </p:sp>
      <p:sp>
        <p:nvSpPr>
          <p:cNvPr id="76" name="Google Shape;76;p16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C5B52B05-26DB-1FEC-A0DF-039DDF8E2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">
  <p:cSld name="Title and Two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628649" y="750553"/>
            <a:ext cx="3771900" cy="3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90" name="Google Shape;90;p18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743450" y="750553"/>
            <a:ext cx="3771900" cy="3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C59AE5E1-B53C-4F09-272A-300328134F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aption">
  <p:cSld name="Content and 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28650" y="750553"/>
            <a:ext cx="7886700" cy="26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0" name="Google Shape;110;p20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2"/>
          </p:nvPr>
        </p:nvSpPr>
        <p:spPr>
          <a:xfrm>
            <a:off x="628650" y="3537347"/>
            <a:ext cx="7886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0C851958-A0DA-4610-CFEF-12FFFB664A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122" name="Google Shape;122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6A954900-796F-FC3F-6194-6CC45ADBB6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sz="3600">
                <a:solidFill>
                  <a:srgbClr val="002060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17"/>
          <p:cNvSpPr/>
          <p:nvPr/>
        </p:nvSpPr>
        <p:spPr>
          <a:xfrm>
            <a:off x="2166938" y="2819726"/>
            <a:ext cx="4800600" cy="411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59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alatino Linotype"/>
              <a:buNone/>
              <a:defRPr sz="33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r>
              <a:rPr lang="en-US" dirty="0"/>
              <a:t>f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r>
              <a:rPr lang="pl-PL"/>
              <a:t>Hamid R. Rabiee &amp; Maryam Ramezani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r>
              <a:rPr lang="en-US"/>
              <a:t>CE282: Linear Algebra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5" r:id="rId4"/>
    <p:sldLayoutId id="2147483666" r:id="rId5"/>
    <p:sldLayoutId id="2147483681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9525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Wingdings" panose="05000000000000000000" pitchFamily="2" charset="2"/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ee@sharif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maryam.ramezani@sharif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25.png"/><Relationship Id="rId4" Type="http://schemas.openxmlformats.org/officeDocument/2006/relationships/image" Target="../media/image1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12" Type="http://schemas.openxmlformats.org/officeDocument/2006/relationships/customXml" Target="../ink/ink7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r>
              <a:rPr lang="en-US" dirty="0"/>
              <a:t>Elementary Row Operations</a:t>
            </a:r>
            <a:br>
              <a:rPr lang="en-US" dirty="0"/>
            </a:br>
            <a:r>
              <a:rPr lang="en-US" dirty="0"/>
              <a:t>and </a:t>
            </a:r>
            <a:r>
              <a:rPr lang="en-GB" dirty="0">
                <a:latin typeface="MS PGothic" panose="020B0600070205080204" pitchFamily="34" charset="-128"/>
                <a:ea typeface="MS PGothic" panose="020B0600070205080204" pitchFamily="34" charset="-128"/>
              </a:rPr>
              <a:t>Linear Equations</a:t>
            </a:r>
          </a:p>
        </p:txBody>
      </p:sp>
      <p:sp>
        <p:nvSpPr>
          <p:cNvPr id="4" name="Google Shape;134;p24">
            <a:extLst>
              <a:ext uri="{FF2B5EF4-FFF2-40B4-BE49-F238E27FC236}">
                <a16:creationId xmlns:a16="http://schemas.microsoft.com/office/drawing/2014/main" id="{C1D41C1A-1AC5-439C-B4A0-BE8A9FB1FA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8646" y="2346691"/>
            <a:ext cx="7886700" cy="190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 sz="2000" b="1" dirty="0">
                <a:solidFill>
                  <a:srgbClr val="0070C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Linear Algebra</a:t>
            </a:r>
            <a:endParaRPr lang="en-GB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 dirty="0">
                <a:latin typeface="MS PGothic" panose="020B0600070205080204" pitchFamily="34" charset="-128"/>
                <a:ea typeface="MS PGothic" panose="020B0600070205080204" pitchFamily="34" charset="-128"/>
              </a:rPr>
              <a:t>Department of Computer Engineering 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400"/>
              <a:buNone/>
            </a:pPr>
            <a:r>
              <a:rPr lang="en-GB" dirty="0">
                <a:latin typeface="MS PGothic" panose="020B0600070205080204" pitchFamily="34" charset="-128"/>
                <a:ea typeface="MS PGothic" panose="020B0600070205080204" pitchFamily="34" charset="-128"/>
              </a:rPr>
              <a:t>Sharif University of Technology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09C84551-75D3-8C50-99E0-67DFD4A62B13}"/>
              </a:ext>
            </a:extLst>
          </p:cNvPr>
          <p:cNvSpPr txBox="1">
            <a:spLocks/>
          </p:cNvSpPr>
          <p:nvPr/>
        </p:nvSpPr>
        <p:spPr>
          <a:xfrm>
            <a:off x="628646" y="3498574"/>
            <a:ext cx="7886700" cy="1152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Hamid R.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Rabiee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  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  <a:hlinkClick r:id="rId3"/>
              </a:rPr>
              <a:t>rabiee@sharif.edu</a:t>
            </a:r>
            <a:endParaRPr lang="fa-IR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Maryam Ramezani</a:t>
            </a:r>
            <a:r>
              <a:rPr lang="fa-IR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  <a:hlinkClick r:id="rId4"/>
              </a:rPr>
              <a:t>maryam.ramezani@sharif.edu</a:t>
            </a:r>
            <a:endParaRPr lang="en-US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65554-46F3-B144-258D-4F4EE7121E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MS PGothic" panose="020B0600070205080204" pitchFamily="34" charset="-128"/>
                <a:ea typeface="MS PGothic" panose="020B0600070205080204" pitchFamily="34" charset="-128"/>
              </a:rPr>
              <a:t>CE282: Linear Algebra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883F0-8330-741D-C3CB-2E366A6934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>
                <a:latin typeface="MS PGothic" panose="020B0600070205080204" pitchFamily="34" charset="-128"/>
                <a:ea typeface="MS PGothic" panose="020B0600070205080204" pitchFamily="34" charset="-128"/>
              </a:rPr>
              <a:t>Hamid R. Rabiee &amp; Maryam Ramezani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AEC2A-8DAC-FDFE-6FF5-599A30EC48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latin typeface="MS PGothic" panose="020B0600070205080204" pitchFamily="34" charset="-128"/>
                <a:ea typeface="MS PGothic" panose="020B0600070205080204" pitchFamily="34" charset="-128"/>
              </a:rPr>
              <a:t>1</a:t>
            </a:fld>
            <a:endParaRPr lang="en-GB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3289CC-4FBA-D93C-5CB5-12405C502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620" y="547578"/>
                <a:ext cx="7886700" cy="38823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rows of 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cols of B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𝑨𝑩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𝒇𝒐𝒓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𝒊𝒏𝒏𝒆𝒓</m:t>
                      </m:r>
                      <m:r>
                        <a:rPr lang="en-US" sz="18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𝒑𝒓𝒐𝒅𝒖𝒄𝒕</m:t>
                      </m:r>
                      <m:r>
                        <a:rPr lang="en-US" sz="1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1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1800" b="1" i="1" dirty="0">
                    <a:latin typeface="Cambria Math" panose="02040503050406030204" pitchFamily="18" charset="0"/>
                  </a:rPr>
                </a:b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800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3289CC-4FBA-D93C-5CB5-12405C502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620" y="547578"/>
                <a:ext cx="7886700" cy="3882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35A33B-5C31-C995-249D-91DA3998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Matrix-Matrix Multiplication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B7057-119D-6A3C-0356-099A8F40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CAF49-D132-D165-B965-C1600AFC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F7CC-BC19-4E91-0303-BD7A150E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: Top Corners Rounded 8">
            <a:extLst>
              <a:ext uri="{FF2B5EF4-FFF2-40B4-BE49-F238E27FC236}">
                <a16:creationId xmlns:a16="http://schemas.microsoft.com/office/drawing/2014/main" id="{B7AD557E-F349-A547-3968-80B29E424CD3}"/>
              </a:ext>
            </a:extLst>
          </p:cNvPr>
          <p:cNvSpPr/>
          <p:nvPr/>
        </p:nvSpPr>
        <p:spPr>
          <a:xfrm>
            <a:off x="628650" y="2654772"/>
            <a:ext cx="7886700" cy="281169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50" dirty="0">
                <a:solidFill>
                  <a:schemeClr val="tx1"/>
                </a:solidFill>
              </a:rPr>
              <a:t>Example</a:t>
            </a:r>
          </a:p>
        </p:txBody>
      </p:sp>
      <p:sp>
        <p:nvSpPr>
          <p:cNvPr id="8" name="Rectangle: Top Corners Rounded 9">
            <a:extLst>
              <a:ext uri="{FF2B5EF4-FFF2-40B4-BE49-F238E27FC236}">
                <a16:creationId xmlns:a16="http://schemas.microsoft.com/office/drawing/2014/main" id="{28F1C893-12C0-0A17-FB52-B672625FBC2E}"/>
              </a:ext>
            </a:extLst>
          </p:cNvPr>
          <p:cNvSpPr/>
          <p:nvPr/>
        </p:nvSpPr>
        <p:spPr>
          <a:xfrm rot="10800000" flipV="1">
            <a:off x="628650" y="2935942"/>
            <a:ext cx="7886700" cy="1752599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DB1A6-CB9D-642F-6762-34E61B2044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1137" y="2935941"/>
            <a:ext cx="4265666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26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EC656EF-0758-B6D4-DD4E-148B1A9572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85763" indent="-385763">
                  <a:buFont typeface="+mj-lt"/>
                  <a:buAutoNum type="arabicPeriod"/>
                </a:pPr>
                <a:r>
                  <a:rPr lang="en-US" dirty="0">
                    <a:highlight>
                      <a:srgbClr val="FFFF00"/>
                    </a:highlight>
                  </a:rPr>
                  <a:t>As a set of vector-vector products</a:t>
                </a:r>
              </a:p>
              <a:p>
                <a:pPr marL="385763" indent="-385763">
                  <a:buFont typeface="+mj-lt"/>
                  <a:buAutoNum type="arabicPeriod"/>
                </a:pPr>
                <a:endParaRPr 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385763" indent="-385763">
                  <a:buFont typeface="+mj-lt"/>
                  <a:buAutoNum type="arabicPeriod"/>
                </a:pPr>
                <a:r>
                  <a:rPr lang="en-US" dirty="0">
                    <a:highlight>
                      <a:srgbClr val="00FFFF"/>
                    </a:highlight>
                  </a:rPr>
                  <a:t>As a sum of outer products</a:t>
                </a:r>
              </a:p>
              <a:p>
                <a:pPr marL="385763" indent="-385763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EC656EF-0758-B6D4-DD4E-148B1A9572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ED2831-FAB0-0621-2C18-6F680FB6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Matrix-Matrix Multiplication (different views)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4C55-F05B-8A3B-F465-260B3A14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E9B59-D4E8-EBD1-31C6-2306BB61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E2ED9-A339-151A-6856-12E427B7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8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28BC2AD-3C80-F7D0-94A3-73EE77EAF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85763" indent="-385763">
                  <a:buFont typeface="+mj-lt"/>
                  <a:buAutoNum type="arabicPeriod" startAt="3"/>
                </a:pPr>
                <a:r>
                  <a:rPr lang="en-US" dirty="0">
                    <a:highlight>
                      <a:srgbClr val="F0DCF4"/>
                    </a:highlight>
                  </a:rPr>
                  <a:t>As a set of matrix-vector products.</a:t>
                </a:r>
                <a:br>
                  <a:rPr lang="en-US" dirty="0">
                    <a:highlight>
                      <a:srgbClr val="F0DCF4"/>
                    </a:highlight>
                  </a:rPr>
                </a:br>
                <a:endParaRPr lang="en-US" dirty="0">
                  <a:highlight>
                    <a:srgbClr val="F0DCF4"/>
                  </a:highlight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	</m:t>
                      </m:r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sz="1650" dirty="0"/>
                  <a:t>Here the </a:t>
                </a:r>
                <a:r>
                  <a:rPr lang="en-US" sz="1650" i="1" dirty="0" err="1"/>
                  <a:t>i</a:t>
                </a:r>
                <a:r>
                  <a:rPr lang="en-US" sz="1650" dirty="0" err="1"/>
                  <a:t>th</a:t>
                </a:r>
                <a:r>
                  <a:rPr lang="en-US" sz="1650" dirty="0"/>
                  <a:t> column of C is given by the matrix-vector product with the vector on the right,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5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sz="16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6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50" dirty="0"/>
                  <a:t>. These matrix-vector products can in turn be interpreted using both viewpoints given in the previous subsection.</a:t>
                </a:r>
              </a:p>
              <a:p>
                <a:pPr marL="385763" indent="-385763">
                  <a:buFont typeface="+mj-lt"/>
                  <a:buAutoNum type="arabicPeriod" startAt="3"/>
                </a:pPr>
                <a:r>
                  <a:rPr lang="en-US" dirty="0">
                    <a:highlight>
                      <a:srgbClr val="FBE5D4"/>
                    </a:highlight>
                  </a:rPr>
                  <a:t>As a set of vector-matrix products.</a:t>
                </a:r>
                <a:br>
                  <a:rPr lang="en-US" dirty="0">
                    <a:highlight>
                      <a:srgbClr val="FBE5D4"/>
                    </a:highlight>
                  </a:rPr>
                </a:br>
                <a:endParaRPr lang="en-US" dirty="0">
                  <a:highlight>
                    <a:srgbClr val="FBE5D4"/>
                  </a:highlight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28BC2AD-3C80-F7D0-94A3-73EE77EAF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2E20EC1-7B67-F835-311B-5DACDBDE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Matrix-Matrix Multiplication (different views)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F2541-D581-94F7-D11B-B2D7112F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82424-E702-380C-2BC0-77C3593E9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3A20F-F2D8-B227-F0AA-63392C50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42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1BCEB0-5DCD-8FE1-2554-787769E5B8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Properties: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Associative</a:t>
                </a: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  <a:p>
                <a:pPr marL="685800" lvl="2" indent="0">
                  <a:buNone/>
                </a:pPr>
                <a:endParaRPr lang="en-US" sz="2100" dirty="0"/>
              </a:p>
              <a:p>
                <a:pPr lvl="1"/>
                <a:r>
                  <a:rPr lang="en-US" dirty="0"/>
                  <a:t>Distributive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𝐴𝐶</m:t>
                      </m:r>
                    </m:oMath>
                  </m:oMathPara>
                </a14:m>
                <a:endParaRPr lang="en-US" sz="2100" dirty="0"/>
              </a:p>
              <a:p>
                <a:pPr marL="342900" lvl="1" indent="0">
                  <a:buNone/>
                </a:pPr>
                <a:endParaRPr lang="en-US" sz="2100" dirty="0"/>
              </a:p>
              <a:p>
                <a:pPr lvl="1"/>
                <a:r>
                  <a:rPr lang="en-US" u="sng" dirty="0"/>
                  <a:t>NOT commutative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en-US" u="sng" dirty="0"/>
              </a:p>
              <a:p>
                <a:pPr marL="342900" lvl="1" indent="0">
                  <a:buNone/>
                </a:pPr>
                <a:r>
                  <a:rPr lang="en-US" dirty="0"/>
                  <a:t>	- Dimensions may not even be conformable</a:t>
                </a:r>
              </a:p>
              <a:p>
                <a:pPr marL="342900" lvl="1" indent="0">
                  <a:buNone/>
                </a:pPr>
                <a:endParaRPr lang="en-US" u="sng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1BCEB0-5DCD-8FE1-2554-787769E5B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8F2B786-DC1B-B717-FFBB-DCCE2C63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Matrix-Matrix Multiplication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6ACFB-DE66-DBF4-8A49-5A6CDFB6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FFB9B-445D-7F6E-A4D3-380910C8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851D-D52D-EB3D-6A53-1D19AF9B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6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9FB510-5D6D-9E0F-8F05-951C2D05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Matrix-Matrix Multiplication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036AA-9C7C-251B-F271-6BD8D09AA5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316A8-03AA-77CD-20A2-20DCC9980F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C65C1-EC75-8B33-9ACD-499E593C1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Google Shape;532;p58">
            <a:extLst>
              <a:ext uri="{FF2B5EF4-FFF2-40B4-BE49-F238E27FC236}">
                <a16:creationId xmlns:a16="http://schemas.microsoft.com/office/drawing/2014/main" id="{71276130-7460-ACC1-CD1F-914BF973F708}"/>
              </a:ext>
            </a:extLst>
          </p:cNvPr>
          <p:cNvSpPr/>
          <p:nvPr/>
        </p:nvSpPr>
        <p:spPr>
          <a:xfrm>
            <a:off x="542675" y="627400"/>
            <a:ext cx="8212200" cy="398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Theorem</a:t>
            </a: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33;p58">
                <a:extLst>
                  <a:ext uri="{FF2B5EF4-FFF2-40B4-BE49-F238E27FC236}">
                    <a16:creationId xmlns:a16="http://schemas.microsoft.com/office/drawing/2014/main" id="{C2877F88-3605-432C-751F-1306B380B78A}"/>
                  </a:ext>
                </a:extLst>
              </p:cNvPr>
              <p:cNvSpPr/>
              <p:nvPr/>
            </p:nvSpPr>
            <p:spPr>
              <a:xfrm flipH="1">
                <a:off x="542875" y="1025749"/>
                <a:ext cx="8212200" cy="102720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rgbClr val="E1EF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𝐶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are matrices over the field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𝐹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such that the products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𝐵𝐶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𝐵𝐶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is defined, then so are the products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𝐴𝐵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𝐴𝐵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𝐶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and</a:t>
                </a: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𝐴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𝐵𝐶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𝐴𝐵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𝐶</m:t>
                      </m:r>
                    </m:oMath>
                  </m:oMathPara>
                </a14:m>
                <a:endParaRPr sz="180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</p:txBody>
          </p:sp>
        </mc:Choice>
        <mc:Fallback xmlns="">
          <p:sp>
            <p:nvSpPr>
              <p:cNvPr id="10" name="Google Shape;533;p58">
                <a:extLst>
                  <a:ext uri="{FF2B5EF4-FFF2-40B4-BE49-F238E27FC236}">
                    <a16:creationId xmlns:a16="http://schemas.microsoft.com/office/drawing/2014/main" id="{C2877F88-3605-432C-751F-1306B380B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42875" y="1025749"/>
                <a:ext cx="8212200" cy="102720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l="-3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535;p58">
            <a:extLst>
              <a:ext uri="{FF2B5EF4-FFF2-40B4-BE49-F238E27FC236}">
                <a16:creationId xmlns:a16="http://schemas.microsoft.com/office/drawing/2014/main" id="{119FCA35-F4EE-E099-D50B-BCB958F214B2}"/>
              </a:ext>
            </a:extLst>
          </p:cNvPr>
          <p:cNvSpPr txBox="1"/>
          <p:nvPr/>
        </p:nvSpPr>
        <p:spPr>
          <a:xfrm>
            <a:off x="730299" y="2034962"/>
            <a:ext cx="15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66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Proof:</a:t>
            </a:r>
            <a:endParaRPr b="1" dirty="0">
              <a:solidFill>
                <a:srgbClr val="FF0066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11" name="Google Shape;429;p49">
            <a:extLst>
              <a:ext uri="{FF2B5EF4-FFF2-40B4-BE49-F238E27FC236}">
                <a16:creationId xmlns:a16="http://schemas.microsoft.com/office/drawing/2014/main" id="{F525771F-94A4-F326-3864-92ABCC45A3CB}"/>
              </a:ext>
            </a:extLst>
          </p:cNvPr>
          <p:cNvSpPr/>
          <p:nvPr/>
        </p:nvSpPr>
        <p:spPr>
          <a:xfrm>
            <a:off x="628650" y="3756972"/>
            <a:ext cx="8126224" cy="29015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A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Note</a:t>
            </a: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12" name="Google Shape;430;p49">
            <a:extLst>
              <a:ext uri="{FF2B5EF4-FFF2-40B4-BE49-F238E27FC236}">
                <a16:creationId xmlns:a16="http://schemas.microsoft.com/office/drawing/2014/main" id="{D3B90EEB-DD85-D779-FB38-8C508B2B4A2A}"/>
              </a:ext>
            </a:extLst>
          </p:cNvPr>
          <p:cNvSpPr/>
          <p:nvPr/>
        </p:nvSpPr>
        <p:spPr>
          <a:xfrm flipH="1">
            <a:off x="628649" y="4038127"/>
            <a:ext cx="8126225" cy="632958"/>
          </a:xfrm>
          <a:prstGeom prst="round2SameRect">
            <a:avLst>
              <a:gd name="adj1" fmla="val 0"/>
              <a:gd name="adj2" fmla="val 7161"/>
            </a:avLst>
          </a:prstGeom>
          <a:solidFill>
            <a:srgbClr val="F0DC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5888" lvl="0" indent="-1588"/>
            <a:r>
              <a:rPr lang="en-US" sz="18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Linear combinations of linear combinations of the rows of C are again linear combinations of the rows of C</a:t>
            </a:r>
          </a:p>
        </p:txBody>
      </p:sp>
    </p:spTree>
    <p:extLst>
      <p:ext uri="{BB962C8B-B14F-4D97-AF65-F5344CB8AC3E}">
        <p14:creationId xmlns:p14="http://schemas.microsoft.com/office/powerpoint/2010/main" val="247659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CE2446-4DB0-A809-6CB1-105C53DB2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TW" i="1" dirty="0">
                    <a:solidFill>
                      <a:srgbClr val="FF0000"/>
                    </a:solidFill>
                    <a:ea typeface="標楷體" pitchFamily="65" charset="-128"/>
                  </a:rPr>
                  <a:t>A</a:t>
                </a:r>
                <a:r>
                  <a:rPr lang="en-US" altLang="zh-TW" i="1" baseline="30000" dirty="0">
                    <a:solidFill>
                      <a:srgbClr val="FF0000"/>
                    </a:solidFill>
                    <a:ea typeface="標楷體" pitchFamily="65" charset="-128"/>
                  </a:rPr>
                  <a:t>k </a:t>
                </a:r>
                <a:r>
                  <a:rPr lang="en-US" altLang="zh-TW" dirty="0">
                    <a:ea typeface="標楷體" pitchFamily="65" charset="-128"/>
                  </a:rPr>
                  <a:t>:</a:t>
                </a:r>
                <a:r>
                  <a:rPr lang="en-US" altLang="zh-TW" i="1" baseline="30000" dirty="0">
                    <a:ea typeface="標楷體" pitchFamily="65" charset="-128"/>
                  </a:rPr>
                  <a:t> </a:t>
                </a:r>
                <a:r>
                  <a:rPr lang="en-US" altLang="zh-TW" dirty="0">
                    <a:ea typeface="標楷體" pitchFamily="65" charset="-128"/>
                  </a:rPr>
                  <a:t>repeated multiplication of a square matrix</a:t>
                </a:r>
                <a:br>
                  <a:rPr lang="en-US" altLang="zh-TW" dirty="0">
                    <a:ea typeface="標楷體" pitchFamily="65" charset="-128"/>
                  </a:rPr>
                </a:br>
                <a:endParaRPr lang="en-US" altLang="zh-TW" dirty="0">
                  <a:ea typeface="標楷體" pitchFamily="65" charset="-128"/>
                </a:endParaRPr>
              </a:p>
              <a:p>
                <a:pPr marL="89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標楷體" pitchFamily="65" charset="-128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標楷體" pitchFamily="65" charset="-128"/>
                            </a:rPr>
                            <m:t>𝐴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標楷體" pitchFamily="65" charset="-128"/>
                            </a:rPr>
                            <m:t>1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標楷體" pitchFamily="65" charset="-128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標楷體" pitchFamily="65" charset="-128"/>
                        </a:rPr>
                        <m:t>𝐴</m:t>
                      </m:r>
                      <m:r>
                        <a:rPr lang="en-US">
                          <a:latin typeface="Cambria Math" panose="02040503050406030204" pitchFamily="18" charset="0"/>
                          <a:ea typeface="標楷體" pitchFamily="65" charset="-128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標楷體" pitchFamily="65" charset="-128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標楷體" pitchFamily="65" charset="-128"/>
                            </a:rPr>
                            <m:t>𝐴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標楷體" pitchFamily="65" charset="-128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標楷體" pitchFamily="65" charset="-128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標楷體" pitchFamily="65" charset="-128"/>
                        </a:rPr>
                        <m:t>𝐴𝐴</m:t>
                      </m:r>
                      <m:r>
                        <a:rPr lang="en-US">
                          <a:latin typeface="Cambria Math" panose="02040503050406030204" pitchFamily="18" charset="0"/>
                          <a:ea typeface="標楷體" pitchFamily="65" charset="-128"/>
                        </a:rPr>
                        <m:t>,…,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標楷體" pitchFamily="65" charset="-128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標楷體" pitchFamily="65" charset="-128"/>
                            </a:rPr>
                            <m:t>𝐴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標楷體" pitchFamily="65" charset="-128"/>
                            </a:rPr>
                            <m:t>𝑘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標楷體" pitchFamily="65" charset="-128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  <a:ea typeface="標楷體" pitchFamily="65" charset="-128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標楷體" pitchFamily="65" charset="-128"/>
                                </a:rPr>
                              </m:ctrlPr>
                            </m:groupChr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  <a:ea typeface="標楷體" pitchFamily="65" charset="-128"/>
                                </a:rPr>
                                <m:t>𝐴𝐴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標楷體" pitchFamily="65" charset="-128"/>
                                </a:rPr>
                                <m:t>⋯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標楷體" pitchFamily="65" charset="-128"/>
                                </a:rPr>
                                <m:t>𝐴</m:t>
                              </m:r>
                            </m:e>
                          </m:groupChr>
                        </m:e>
                        <m:lim>
                          <m:r>
                            <a:rPr lang="en-US">
                              <a:latin typeface="Cambria Math" panose="02040503050406030204" pitchFamily="18" charset="0"/>
                              <a:ea typeface="標楷體" pitchFamily="65" charset="-128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en-US">
                              <a:ea typeface="標楷體" pitchFamily="65" charset="-128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ea typeface="標楷體" pitchFamily="65" charset="-128"/>
                            </a:rPr>
                            <m:t>matrices</m:t>
                          </m:r>
                        </m:lim>
                      </m:limLow>
                    </m:oMath>
                  </m:oMathPara>
                </a14:m>
                <a:endParaRPr lang="en-US" dirty="0">
                  <a:ea typeface="標楷體" pitchFamily="65" charset="-128"/>
                </a:endParaRPr>
              </a:p>
              <a:p>
                <a:r>
                  <a:rPr lang="en-US" altLang="zh-TW" dirty="0">
                    <a:ea typeface="標楷體" pitchFamily="65" charset="-128"/>
                  </a:rPr>
                  <a:t>Properties:</a:t>
                </a:r>
              </a:p>
              <a:p>
                <a:pPr lvl="1"/>
                <a:r>
                  <a:rPr lang="en-US" altLang="zh-TW" i="1" dirty="0" err="1">
                    <a:solidFill>
                      <a:schemeClr val="tx1"/>
                    </a:solidFill>
                    <a:ea typeface="標楷體" pitchFamily="65" charset="-128"/>
                  </a:rPr>
                  <a:t>A</a:t>
                </a:r>
                <a:r>
                  <a:rPr lang="en-US" altLang="zh-TW" i="1" baseline="30000" dirty="0" err="1">
                    <a:solidFill>
                      <a:schemeClr val="tx1"/>
                    </a:solidFill>
                    <a:ea typeface="標楷體" pitchFamily="65" charset="-128"/>
                  </a:rPr>
                  <a:t>j</a:t>
                </a:r>
                <a:r>
                  <a:rPr lang="en-US" altLang="zh-TW" i="1" dirty="0" err="1">
                    <a:solidFill>
                      <a:schemeClr val="tx1"/>
                    </a:solidFill>
                    <a:ea typeface="標楷體" pitchFamily="65" charset="-128"/>
                  </a:rPr>
                  <a:t>A</a:t>
                </a:r>
                <a:r>
                  <a:rPr lang="en-US" altLang="zh-TW" i="1" baseline="30000" dirty="0" err="1">
                    <a:solidFill>
                      <a:schemeClr val="tx1"/>
                    </a:solidFill>
                    <a:ea typeface="標楷體" pitchFamily="65" charset="-128"/>
                  </a:rPr>
                  <a:t>k</a:t>
                </a:r>
                <a:r>
                  <a:rPr lang="en-US" altLang="zh-TW" i="1" dirty="0">
                    <a:solidFill>
                      <a:schemeClr val="tx1"/>
                    </a:solidFill>
                    <a:ea typeface="標楷體" pitchFamily="65" charset="-128"/>
                  </a:rPr>
                  <a:t> = </a:t>
                </a:r>
                <a:r>
                  <a:rPr lang="en-US" altLang="zh-TW" i="1" dirty="0" err="1">
                    <a:solidFill>
                      <a:schemeClr val="tx1"/>
                    </a:solidFill>
                    <a:ea typeface="標楷體" pitchFamily="65" charset="-128"/>
                  </a:rPr>
                  <a:t>A</a:t>
                </a:r>
                <a:r>
                  <a:rPr lang="en-US" altLang="zh-TW" i="1" baseline="30000" dirty="0" err="1">
                    <a:solidFill>
                      <a:schemeClr val="tx1"/>
                    </a:solidFill>
                    <a:ea typeface="標楷體" pitchFamily="65" charset="-128"/>
                  </a:rPr>
                  <a:t>j+k</a:t>
                </a:r>
                <a:endParaRPr lang="en-US" altLang="zh-TW" i="1" baseline="30000" dirty="0">
                  <a:solidFill>
                    <a:schemeClr val="tx1"/>
                  </a:solidFill>
                  <a:ea typeface="標楷體" pitchFamily="65" charset="-128"/>
                </a:endParaRPr>
              </a:p>
              <a:p>
                <a:pPr lvl="1"/>
                <a:r>
                  <a:rPr lang="en-US" altLang="zh-TW" dirty="0">
                    <a:solidFill>
                      <a:schemeClr val="tx1"/>
                    </a:solidFill>
                    <a:ea typeface="標楷體" pitchFamily="65" charset="-128"/>
                  </a:rPr>
                  <a:t>(</a:t>
                </a:r>
                <a:r>
                  <a:rPr lang="en-US" altLang="zh-TW" i="1" dirty="0" err="1">
                    <a:solidFill>
                      <a:schemeClr val="tx1"/>
                    </a:solidFill>
                    <a:ea typeface="標楷體" pitchFamily="65" charset="-128"/>
                  </a:rPr>
                  <a:t>A</a:t>
                </a:r>
                <a:r>
                  <a:rPr lang="en-US" altLang="zh-TW" i="1" baseline="30000" dirty="0" err="1">
                    <a:solidFill>
                      <a:schemeClr val="tx1"/>
                    </a:solidFill>
                    <a:ea typeface="標楷體" pitchFamily="65" charset="-128"/>
                  </a:rPr>
                  <a:t>j</a:t>
                </a:r>
                <a:r>
                  <a:rPr lang="en-US" altLang="zh-TW" dirty="0">
                    <a:solidFill>
                      <a:schemeClr val="tx1"/>
                    </a:solidFill>
                    <a:ea typeface="標楷體" pitchFamily="65" charset="-128"/>
                  </a:rPr>
                  <a:t>)</a:t>
                </a:r>
                <a:r>
                  <a:rPr lang="en-US" altLang="zh-TW" i="1" baseline="30000" dirty="0">
                    <a:solidFill>
                      <a:schemeClr val="tx1"/>
                    </a:solidFill>
                    <a:ea typeface="標楷體" pitchFamily="65" charset="-128"/>
                  </a:rPr>
                  <a:t>k</a:t>
                </a:r>
                <a:r>
                  <a:rPr lang="en-US" altLang="zh-TW" i="1" dirty="0">
                    <a:solidFill>
                      <a:schemeClr val="tx1"/>
                    </a:solidFill>
                    <a:ea typeface="標楷體" pitchFamily="65" charset="-128"/>
                  </a:rPr>
                  <a:t> = </a:t>
                </a:r>
                <a:r>
                  <a:rPr lang="en-US" altLang="zh-TW" i="1" dirty="0" err="1">
                    <a:solidFill>
                      <a:schemeClr val="tx1"/>
                    </a:solidFill>
                    <a:ea typeface="標楷體" pitchFamily="65" charset="-128"/>
                  </a:rPr>
                  <a:t>A</a:t>
                </a:r>
                <a:r>
                  <a:rPr lang="en-US" altLang="zh-TW" i="1" baseline="30000" dirty="0" err="1">
                    <a:solidFill>
                      <a:schemeClr val="tx1"/>
                    </a:solidFill>
                    <a:ea typeface="標楷體" pitchFamily="65" charset="-128"/>
                  </a:rPr>
                  <a:t>jk</a:t>
                </a:r>
                <a:endParaRPr lang="en-US" altLang="zh-TW" i="1" baseline="30000" dirty="0">
                  <a:solidFill>
                    <a:schemeClr val="tx1"/>
                  </a:solidFill>
                  <a:ea typeface="標楷體" pitchFamily="65" charset="-128"/>
                </a:endParaRPr>
              </a:p>
              <a:p>
                <a:r>
                  <a:rPr lang="en-US" altLang="zh-TW" dirty="0">
                    <a:ea typeface="標楷體" pitchFamily="65" charset="-128"/>
                  </a:rPr>
                  <a:t> For diagonal matrices:</a:t>
                </a:r>
                <a:br>
                  <a:rPr lang="en-US" altLang="zh-TW" dirty="0">
                    <a:ea typeface="標楷體" pitchFamily="65" charset="-128"/>
                  </a:rPr>
                </a:br>
                <a:endParaRPr lang="en-US" altLang="zh-TW" dirty="0">
                  <a:ea typeface="標楷體" pitchFamily="65" charset="-128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CE2446-4DB0-A809-6CB1-105C53DB2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A42AC7-68A3-8B66-536A-558A5ED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Power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79D4D-5B1C-251C-74FF-E0C56E26C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6A423-BFF1-6A0E-C821-51876333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9EDE5-5641-F2EC-8547-1DB4DC45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EF0D0-0D87-3C53-4E92-00300230B801}"/>
              </a:ext>
            </a:extLst>
          </p:cNvPr>
          <p:cNvSpPr txBox="1"/>
          <p:nvPr/>
        </p:nvSpPr>
        <p:spPr>
          <a:xfrm>
            <a:off x="2893359" y="2187555"/>
            <a:ext cx="48478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b="1" dirty="0">
                <a:solidFill>
                  <a:srgbClr val="F22C98"/>
                </a:solidFill>
                <a:ea typeface="標楷體" pitchFamily="65" charset="-128"/>
              </a:rPr>
              <a:t>where j and k are non-negative integers and A</a:t>
            </a:r>
            <a:r>
              <a:rPr lang="en-US" altLang="zh-TW" sz="1050" b="1" baseline="30000" dirty="0">
                <a:solidFill>
                  <a:srgbClr val="F22C98"/>
                </a:solidFill>
                <a:ea typeface="標楷體" pitchFamily="65" charset="-128"/>
              </a:rPr>
              <a:t>0</a:t>
            </a:r>
            <a:r>
              <a:rPr lang="en-US" altLang="zh-TW" sz="1050" b="1" dirty="0">
                <a:solidFill>
                  <a:srgbClr val="F22C98"/>
                </a:solidFill>
                <a:ea typeface="標楷體" pitchFamily="65" charset="-128"/>
              </a:rPr>
              <a:t> is assumed to be I</a:t>
            </a:r>
            <a:endParaRPr lang="en-US" altLang="zh-TW" sz="1050" b="1" baseline="-25000" dirty="0">
              <a:solidFill>
                <a:srgbClr val="F22C98"/>
              </a:solidFill>
              <a:ea typeface="標楷體" pitchFamily="65" charset="-128"/>
            </a:endParaRPr>
          </a:p>
          <a:p>
            <a:endParaRPr lang="en-US" sz="1050" b="1" dirty="0">
              <a:solidFill>
                <a:srgbClr val="F22C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92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E3B75C-AAE6-010F-CE36-82936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Row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991F1-A657-C4D1-0DC3-7AEB3628AED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A7054-0DC7-55BC-AE94-86D2F2D50D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2D94C-3084-3D8C-1216-27D3EDBDD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05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AD655-236E-9DD5-42CD-2B9680FC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Elimination:</a:t>
            </a:r>
            <a:r>
              <a:rPr lang="fa-IR" dirty="0"/>
              <a:t> </a:t>
            </a:r>
            <a:r>
              <a:rPr lang="en-US" dirty="0"/>
              <a:t>Elementary Row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3A9EA-2ADC-ADE1-F8D3-54A5F6A5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CE282: Linear Algebra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0A587-C395-A82A-4956-61CBDD2B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E7F6A-CE45-C93A-7ACB-02352158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29D9AD20-170F-4396-9C6B-607AC33F9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4745" y="462576"/>
                <a:ext cx="8515350" cy="355283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Elementary Row Operations</a:t>
                </a:r>
              </a:p>
              <a:p>
                <a:pPr marL="600075" lvl="1" indent="-257175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Scaling</a:t>
                </a:r>
                <a:r>
                  <a:rPr lang="en-US" dirty="0">
                    <a:solidFill>
                      <a:schemeClr val="tx1"/>
                    </a:solidFill>
                  </a:rPr>
                  <a:t>: Multiply all entries in a row by a nonzero scalar.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600075" lvl="1" indent="-257175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Replacement</a:t>
                </a:r>
                <a:r>
                  <a:rPr lang="en-US" dirty="0">
                    <a:solidFill>
                      <a:schemeClr val="tx1"/>
                    </a:solidFill>
                  </a:rPr>
                  <a:t>: Replace one row by the sum of itself and a multiple of another row.</a:t>
                </a:r>
              </a:p>
              <a:p>
                <a:pPr marL="600075" lvl="1" indent="-257175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Interchange</a:t>
                </a:r>
                <a:r>
                  <a:rPr lang="en-US" dirty="0">
                    <a:solidFill>
                      <a:schemeClr val="tx1"/>
                    </a:solidFill>
                  </a:rPr>
                  <a:t>: Interchange two rows.</a:t>
                </a:r>
              </a:p>
              <a:p>
                <a:pPr marL="342900" lvl="1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54000"/>
                <a:r>
                  <a:rPr lang="en-US" dirty="0"/>
                  <a:t>Elementary Row Operation is a special type of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gives an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600075" lvl="1" indent="-257175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Scaling </a:t>
                </a:r>
                <a:r>
                  <a:rPr lang="en-US" dirty="0">
                    <a:solidFill>
                      <a:schemeClr val="tx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endParaRPr lang="en-US" dirty="0"/>
              </a:p>
              <a:p>
                <a:pPr marL="600075" lvl="1" indent="-257175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Replacement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kj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600075" lvl="1" indent="-257175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Interchange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kj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  ,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29D9AD20-170F-4396-9C6B-607AC33F9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4745" y="462576"/>
                <a:ext cx="8515350" cy="3552833"/>
              </a:xfrm>
              <a:blipFill>
                <a:blip r:embed="rId2"/>
                <a:stretch>
                  <a:fillRect l="-358" r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EB7151-1510-E333-D8DE-1F82E71109C2}"/>
                  </a:ext>
                </a:extLst>
              </p:cNvPr>
              <p:cNvSpPr txBox="1"/>
              <p:nvPr/>
            </p:nvSpPr>
            <p:spPr>
              <a:xfrm>
                <a:off x="414604" y="3942260"/>
                <a:ext cx="8405664" cy="738664"/>
              </a:xfrm>
              <a:prstGeom prst="rect">
                <a:avLst/>
              </a:prstGeom>
              <a:solidFill>
                <a:srgbClr val="F0DCF4"/>
              </a:solidFill>
            </p:spPr>
            <p:txBody>
              <a:bodyPr wrap="square">
                <a:spAutoFit/>
              </a:bodyPr>
              <a:lstStyle/>
              <a:p>
                <a:endParaRPr lang="en-US" sz="1400" b="1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  <a:p>
                <a:r>
                  <a:rPr lang="en-US" sz="1400" b="1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In defining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𝒆</m:t>
                    </m:r>
                    <m:d>
                      <m:dPr>
                        <m:ctrlPr>
                          <a:rPr lang="en-US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dPr>
                      <m:e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𝑨</m:t>
                        </m:r>
                      </m:e>
                    </m:d>
                    <m:r>
                      <a:rPr lang="en-US" sz="1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, </m:t>
                    </m:r>
                  </m:oMath>
                </a14:m>
                <a:r>
                  <a:rPr lang="en-US" sz="1400" b="1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it is not really important how many columns A has, but the number of rows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𝑨</m:t>
                    </m:r>
                  </m:oMath>
                </a14:m>
                <a:r>
                  <a:rPr lang="en-US" sz="1400" b="1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is crucial.</a:t>
                </a:r>
              </a:p>
              <a:p>
                <a:endParaRPr lang="en-US" sz="1400" b="1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EB7151-1510-E333-D8DE-1F82E7110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4" y="3942260"/>
                <a:ext cx="8405664" cy="738664"/>
              </a:xfrm>
              <a:prstGeom prst="rect">
                <a:avLst/>
              </a:prstGeom>
              <a:blipFill>
                <a:blip r:embed="rId3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59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50AE12-6095-C007-CF82-328E9153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of E</a:t>
            </a:r>
            <a:r>
              <a:rPr lang="en-US" sz="24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lementary </a:t>
            </a:r>
            <a:r>
              <a:rPr lang="en-US" dirty="0"/>
              <a:t>R</a:t>
            </a:r>
            <a:r>
              <a:rPr lang="en-US" sz="24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ow Operation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10CB7-A26E-EB04-53D6-A7324FEAC7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030A2-C72A-B22A-2533-6BCDA44B02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45CEE-75AE-3A2C-56BC-0D73FE7B6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7" name="Google Shape;532;p58">
            <a:extLst>
              <a:ext uri="{FF2B5EF4-FFF2-40B4-BE49-F238E27FC236}">
                <a16:creationId xmlns:a16="http://schemas.microsoft.com/office/drawing/2014/main" id="{1F8F9BF7-8062-330F-B737-968778087D4C}"/>
              </a:ext>
            </a:extLst>
          </p:cNvPr>
          <p:cNvSpPr/>
          <p:nvPr/>
        </p:nvSpPr>
        <p:spPr>
          <a:xfrm>
            <a:off x="542675" y="627400"/>
            <a:ext cx="8212200" cy="398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Theorem</a:t>
            </a: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8" name="Google Shape;533;p58">
            <a:extLst>
              <a:ext uri="{FF2B5EF4-FFF2-40B4-BE49-F238E27FC236}">
                <a16:creationId xmlns:a16="http://schemas.microsoft.com/office/drawing/2014/main" id="{F9427991-1A66-6DC3-66FE-427E7CE3026C}"/>
              </a:ext>
            </a:extLst>
          </p:cNvPr>
          <p:cNvSpPr/>
          <p:nvPr/>
        </p:nvSpPr>
        <p:spPr>
          <a:xfrm flipH="1">
            <a:off x="542875" y="1025749"/>
            <a:ext cx="8212200" cy="806740"/>
          </a:xfrm>
          <a:prstGeom prst="round2SameRect">
            <a:avLst>
              <a:gd name="adj1" fmla="val 0"/>
              <a:gd name="adj2" fmla="val 7161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The inverse operation (function) of an elementary row operation exists and is a elementary row operation of the same type.</a:t>
            </a:r>
            <a:br>
              <a:rPr lang="en-US" sz="18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</a:b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9" name="Google Shape;535;p58">
            <a:extLst>
              <a:ext uri="{FF2B5EF4-FFF2-40B4-BE49-F238E27FC236}">
                <a16:creationId xmlns:a16="http://schemas.microsoft.com/office/drawing/2014/main" id="{31D2C886-719E-1821-5506-C138CDAFAE5C}"/>
              </a:ext>
            </a:extLst>
          </p:cNvPr>
          <p:cNvSpPr txBox="1"/>
          <p:nvPr/>
        </p:nvSpPr>
        <p:spPr>
          <a:xfrm>
            <a:off x="749088" y="1830947"/>
            <a:ext cx="15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66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Proof:</a:t>
            </a:r>
            <a:endParaRPr b="1" dirty="0">
              <a:solidFill>
                <a:srgbClr val="FF0066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81387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35A33B-5C31-C995-249D-91DA3998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Row-Equivalent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B7057-119D-6A3C-0356-099A8F40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CAF49-D132-D165-B965-C1600AFC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F7CC-BC19-4E91-0303-BD7A150E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19</a:t>
            </a:fld>
            <a:endParaRPr lang="en-US"/>
          </a:p>
        </p:txBody>
      </p:sp>
      <p:sp>
        <p:nvSpPr>
          <p:cNvPr id="12" name="Google Shape;470;p53">
            <a:extLst>
              <a:ext uri="{FF2B5EF4-FFF2-40B4-BE49-F238E27FC236}">
                <a16:creationId xmlns:a16="http://schemas.microsoft.com/office/drawing/2014/main" id="{5CA6A438-A1B9-F7DE-3847-F02269D17B91}"/>
              </a:ext>
            </a:extLst>
          </p:cNvPr>
          <p:cNvSpPr/>
          <p:nvPr/>
        </p:nvSpPr>
        <p:spPr>
          <a:xfrm>
            <a:off x="532950" y="599175"/>
            <a:ext cx="8046508" cy="392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Palatino Linotype"/>
                <a:ea typeface="Palatino Linotype"/>
                <a:cs typeface="Palatino Linotype"/>
                <a:sym typeface="Palatino Linotype"/>
              </a:rPr>
              <a:t>Definition</a:t>
            </a:r>
            <a:endParaRPr sz="1800" dirty="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471;p53">
                <a:extLst>
                  <a:ext uri="{FF2B5EF4-FFF2-40B4-BE49-F238E27FC236}">
                    <a16:creationId xmlns:a16="http://schemas.microsoft.com/office/drawing/2014/main" id="{994E7747-3405-84D2-38A8-249CEEA287A2}"/>
                  </a:ext>
                </a:extLst>
              </p:cNvPr>
              <p:cNvSpPr/>
              <p:nvPr/>
            </p:nvSpPr>
            <p:spPr>
              <a:xfrm flipH="1">
                <a:off x="532999" y="991675"/>
                <a:ext cx="8046509" cy="150730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114300" marR="0" lvl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are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𝑛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matrices over the field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𝐹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, we say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is </a:t>
                </a:r>
              </a:p>
              <a:p>
                <a:pPr marL="114300" marR="0" lvl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FF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row-equivalent</a:t>
                </a: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can be obtained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by a finite sequence of elementary row operations.</a:t>
                </a:r>
                <a:endParaRPr sz="1800" dirty="0"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</p:txBody>
          </p:sp>
        </mc:Choice>
        <mc:Fallback xmlns="">
          <p:sp>
            <p:nvSpPr>
              <p:cNvPr id="13" name="Google Shape;471;p53">
                <a:extLst>
                  <a:ext uri="{FF2B5EF4-FFF2-40B4-BE49-F238E27FC236}">
                    <a16:creationId xmlns:a16="http://schemas.microsoft.com/office/drawing/2014/main" id="{994E7747-3405-84D2-38A8-249CEEA28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2999" y="991675"/>
                <a:ext cx="8046509" cy="150730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429;p49">
            <a:extLst>
              <a:ext uri="{FF2B5EF4-FFF2-40B4-BE49-F238E27FC236}">
                <a16:creationId xmlns:a16="http://schemas.microsoft.com/office/drawing/2014/main" id="{7FC704E1-15A9-B022-344B-E8D4C9DE914D}"/>
              </a:ext>
            </a:extLst>
          </p:cNvPr>
          <p:cNvSpPr/>
          <p:nvPr/>
        </p:nvSpPr>
        <p:spPr>
          <a:xfrm>
            <a:off x="453285" y="2779942"/>
            <a:ext cx="8126224" cy="29015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A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Note (from pervious theorem and this definition)</a:t>
            </a: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30;p49">
                <a:extLst>
                  <a:ext uri="{FF2B5EF4-FFF2-40B4-BE49-F238E27FC236}">
                    <a16:creationId xmlns:a16="http://schemas.microsoft.com/office/drawing/2014/main" id="{A0904D3C-9B2E-384D-05B5-125E901709CA}"/>
                  </a:ext>
                </a:extLst>
              </p:cNvPr>
              <p:cNvSpPr/>
              <p:nvPr/>
            </p:nvSpPr>
            <p:spPr>
              <a:xfrm flipH="1">
                <a:off x="453285" y="3070100"/>
                <a:ext cx="8126225" cy="1483228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rgbClr val="F0DC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00050" lvl="0" indent="-285750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Each matrix is row-equivalent to itself</a:t>
                </a:r>
              </a:p>
              <a:p>
                <a:pPr marL="400050" lvl="0" indent="-285750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is row-equivalent to A, then A is row-equivalent to B.</a:t>
                </a:r>
              </a:p>
              <a:p>
                <a:pPr marL="400050" lvl="0" indent="-285750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is row-equivalent to A, C is row-equivalent to B,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𝐶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is row-equivalent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</m:t>
                    </m:r>
                  </m:oMath>
                </a14:m>
                <a:endParaRPr lang="en-US" sz="1800" dirty="0"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</p:txBody>
          </p:sp>
        </mc:Choice>
        <mc:Fallback xmlns="">
          <p:sp>
            <p:nvSpPr>
              <p:cNvPr id="8" name="Google Shape;430;p49">
                <a:extLst>
                  <a:ext uri="{FF2B5EF4-FFF2-40B4-BE49-F238E27FC236}">
                    <a16:creationId xmlns:a16="http://schemas.microsoft.com/office/drawing/2014/main" id="{A0904D3C-9B2E-384D-05B5-125E90170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3285" y="3070100"/>
                <a:ext cx="8126225" cy="1483228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03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471488" y="30014"/>
            <a:ext cx="5594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</a:pPr>
            <a:r>
              <a:rPr lang="en-GB" dirty="0"/>
              <a:t>Overview</a:t>
            </a:r>
            <a:endParaRPr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A1FCBEF-64FD-68C8-B0D1-42574059C9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F5D8516-51B6-3D23-F329-540A5338DCD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B85B371-18CA-3B74-7096-ECB0531FF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93140E7-AE4D-887C-3B3D-7B944D2483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60540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867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E3B75C-AAE6-010F-CE36-82936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Matrices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991F1-A657-C4D1-0DC3-7AEB3628AED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A7054-0DC7-55BC-AE94-86D2F2D50D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2D94C-3084-3D8C-1216-27D3EDBDD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5442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72AC8D-3B39-9EF4-CE2D-FF9E8EC94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824BE-3D6C-28BE-D07E-3ADDFAD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Matrices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D7695-D901-9BAD-6A69-E68FF151D17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CEDCA-F5B1-AAEB-E7C5-A4992E0C48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AC87C-7251-BAAC-E8C5-D5FB56A06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8" name="Google Shape;470;p53">
            <a:extLst>
              <a:ext uri="{FF2B5EF4-FFF2-40B4-BE49-F238E27FC236}">
                <a16:creationId xmlns:a16="http://schemas.microsoft.com/office/drawing/2014/main" id="{A98C15DF-36D3-8829-EA43-77D86CF20230}"/>
              </a:ext>
            </a:extLst>
          </p:cNvPr>
          <p:cNvSpPr/>
          <p:nvPr/>
        </p:nvSpPr>
        <p:spPr>
          <a:xfrm>
            <a:off x="532950" y="599175"/>
            <a:ext cx="8046508" cy="392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Palatino Linotype"/>
                <a:ea typeface="Palatino Linotype"/>
                <a:cs typeface="Palatino Linotype"/>
                <a:sym typeface="Palatino Linotype"/>
              </a:rPr>
              <a:t>Definition</a:t>
            </a:r>
            <a:endParaRPr sz="1800" dirty="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471;p53">
                <a:extLst>
                  <a:ext uri="{FF2B5EF4-FFF2-40B4-BE49-F238E27FC236}">
                    <a16:creationId xmlns:a16="http://schemas.microsoft.com/office/drawing/2014/main" id="{6E9CE69A-2D14-C603-285F-E9A30F7EBC9A}"/>
                  </a:ext>
                </a:extLst>
              </p:cNvPr>
              <p:cNvSpPr/>
              <p:nvPr/>
            </p:nvSpPr>
            <p:spPr>
              <a:xfrm flipH="1">
                <a:off x="532998" y="991675"/>
                <a:ext cx="8046509" cy="831445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114300" lvl="0"/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A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𝑛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matrix is an elementary matrix if it can be obtained from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𝑚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identity matrix by means of a </a:t>
                </a:r>
                <a:r>
                  <a:rPr lang="en-US" sz="1800" dirty="0">
                    <a:solidFill>
                      <a:srgbClr val="FF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single elementary row operation</a:t>
                </a: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. </a:t>
                </a:r>
              </a:p>
            </p:txBody>
          </p:sp>
        </mc:Choice>
        <mc:Fallback xmlns="">
          <p:sp>
            <p:nvSpPr>
              <p:cNvPr id="9" name="Google Shape;471;p53">
                <a:extLst>
                  <a:ext uri="{FF2B5EF4-FFF2-40B4-BE49-F238E27FC236}">
                    <a16:creationId xmlns:a16="http://schemas.microsoft.com/office/drawing/2014/main" id="{6E9CE69A-2D14-C603-285F-E9A30F7EB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2998" y="991675"/>
                <a:ext cx="8046509" cy="831445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77D1926-C9B4-E88D-4292-FFC2373B5C01}"/>
              </a:ext>
            </a:extLst>
          </p:cNvPr>
          <p:cNvGrpSpPr/>
          <p:nvPr/>
        </p:nvGrpSpPr>
        <p:grpSpPr>
          <a:xfrm>
            <a:off x="628650" y="2654772"/>
            <a:ext cx="7886700" cy="838123"/>
            <a:chOff x="628650" y="2654772"/>
            <a:chExt cx="7886700" cy="838123"/>
          </a:xfrm>
        </p:grpSpPr>
        <p:sp>
          <p:nvSpPr>
            <p:cNvPr id="10" name="Rectangle: Top Corners Rounded 8">
              <a:extLst>
                <a:ext uri="{FF2B5EF4-FFF2-40B4-BE49-F238E27FC236}">
                  <a16:creationId xmlns:a16="http://schemas.microsoft.com/office/drawing/2014/main" id="{7FCE3623-098D-94DA-F11A-32C7656A95EE}"/>
                </a:ext>
              </a:extLst>
            </p:cNvPr>
            <p:cNvSpPr/>
            <p:nvPr/>
          </p:nvSpPr>
          <p:spPr>
            <a:xfrm>
              <a:off x="628650" y="2654772"/>
              <a:ext cx="7886700" cy="281169"/>
            </a:xfrm>
            <a:prstGeom prst="round2Same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50" dirty="0">
                  <a:solidFill>
                    <a:schemeClr val="tx1"/>
                  </a:solidFill>
                </a:rPr>
                <a:t>Example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Top Corners Rounded 9">
                  <a:extLst>
                    <a:ext uri="{FF2B5EF4-FFF2-40B4-BE49-F238E27FC236}">
                      <a16:creationId xmlns:a16="http://schemas.microsoft.com/office/drawing/2014/main" id="{A90E6336-B1A0-D5AB-180D-48D32EA53E77}"/>
                    </a:ext>
                  </a:extLst>
                </p:cNvPr>
                <p:cNvSpPr/>
                <p:nvPr/>
              </p:nvSpPr>
              <p:spPr>
                <a:xfrm rot="10800000" flipV="1">
                  <a:off x="628650" y="2935943"/>
                  <a:ext cx="7886700" cy="556952"/>
                </a:xfrm>
                <a:prstGeom prst="round2SameRect">
                  <a:avLst>
                    <a:gd name="adj1" fmla="val 0"/>
                    <a:gd name="adj2" fmla="val 7161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800" dirty="0">
                      <a:solidFill>
                        <a:schemeClr val="tx1"/>
                      </a:solidFill>
                    </a:rPr>
                    <a:t>Find all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800" dirty="0">
                      <a:solidFill>
                        <a:schemeClr val="tx1"/>
                      </a:solidFill>
                    </a:rPr>
                    <a:t>elementary matrices.</a:t>
                  </a:r>
                </a:p>
              </p:txBody>
            </p:sp>
          </mc:Choice>
          <mc:Fallback xmlns="">
            <p:sp>
              <p:nvSpPr>
                <p:cNvPr id="11" name="Rectangle: Top Corners Rounded 9">
                  <a:extLst>
                    <a:ext uri="{FF2B5EF4-FFF2-40B4-BE49-F238E27FC236}">
                      <a16:creationId xmlns:a16="http://schemas.microsoft.com/office/drawing/2014/main" id="{A90E6336-B1A0-D5AB-180D-48D32EA53E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628650" y="2935943"/>
                  <a:ext cx="7886700" cy="556952"/>
                </a:xfrm>
                <a:prstGeom prst="round2SameRect">
                  <a:avLst>
                    <a:gd name="adj1" fmla="val 0"/>
                    <a:gd name="adj2" fmla="val 7161"/>
                  </a:avLst>
                </a:prstGeom>
                <a:blipFill>
                  <a:blip r:embed="rId3"/>
                  <a:stretch>
                    <a:fillRect l="-4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737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087C96-964B-F9CB-2FD8-07C5505D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Matrices and Elementary Row Operation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47311-9591-3B8C-97D1-7ABDE8CDAA2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FFEF6-8161-4BBD-4991-53E9A5495A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8B2CB-BEF4-7552-6E53-20272285E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8" name="Google Shape;532;p58">
            <a:extLst>
              <a:ext uri="{FF2B5EF4-FFF2-40B4-BE49-F238E27FC236}">
                <a16:creationId xmlns:a16="http://schemas.microsoft.com/office/drawing/2014/main" id="{A759CBDE-8A62-3FEC-0A87-586F2CEEE377}"/>
              </a:ext>
            </a:extLst>
          </p:cNvPr>
          <p:cNvSpPr/>
          <p:nvPr/>
        </p:nvSpPr>
        <p:spPr>
          <a:xfrm>
            <a:off x="628650" y="631429"/>
            <a:ext cx="7783686" cy="398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Theorem</a:t>
            </a: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533;p58">
                <a:extLst>
                  <a:ext uri="{FF2B5EF4-FFF2-40B4-BE49-F238E27FC236}">
                    <a16:creationId xmlns:a16="http://schemas.microsoft.com/office/drawing/2014/main" id="{C89BFD97-EAE9-EEBE-4FBE-1043CE87B0B8}"/>
                  </a:ext>
                </a:extLst>
              </p:cNvPr>
              <p:cNvSpPr/>
              <p:nvPr/>
            </p:nvSpPr>
            <p:spPr>
              <a:xfrm flipH="1">
                <a:off x="628850" y="1029778"/>
                <a:ext cx="7783686" cy="80480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rgbClr val="E1EF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/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𝑒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be an elementary row operation and 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𝐸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be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𝑚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elementary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𝐸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𝑒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𝐼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Then, for every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𝑛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matrix A:</a:t>
                </a:r>
              </a:p>
              <a:p>
                <a:pPr marL="2001838" lvl="0" indent="-2001838"/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                                 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𝐴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𝐸𝐴</m:t>
                    </m:r>
                  </m:oMath>
                </a14:m>
                <a:endParaRPr sz="180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</p:txBody>
          </p:sp>
        </mc:Choice>
        <mc:Fallback xmlns="">
          <p:sp>
            <p:nvSpPr>
              <p:cNvPr id="9" name="Google Shape;533;p58">
                <a:extLst>
                  <a:ext uri="{FF2B5EF4-FFF2-40B4-BE49-F238E27FC236}">
                    <a16:creationId xmlns:a16="http://schemas.microsoft.com/office/drawing/2014/main" id="{C89BFD97-EAE9-EEBE-4FBE-1043CE87B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28850" y="1029778"/>
                <a:ext cx="7783686" cy="80480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470" t="-13636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535;p58">
            <a:extLst>
              <a:ext uri="{FF2B5EF4-FFF2-40B4-BE49-F238E27FC236}">
                <a16:creationId xmlns:a16="http://schemas.microsoft.com/office/drawing/2014/main" id="{2B05C731-73F1-A8AB-F9A9-1E0FAD659B88}"/>
              </a:ext>
            </a:extLst>
          </p:cNvPr>
          <p:cNvSpPr txBox="1"/>
          <p:nvPr/>
        </p:nvSpPr>
        <p:spPr>
          <a:xfrm>
            <a:off x="832530" y="1895867"/>
            <a:ext cx="15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66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Proof:</a:t>
            </a:r>
            <a:endParaRPr b="1" dirty="0">
              <a:solidFill>
                <a:srgbClr val="FF0066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A18CD-D735-21E7-4F47-30EEF100B0A1}"/>
              </a:ext>
            </a:extLst>
          </p:cNvPr>
          <p:cNvSpPr txBox="1"/>
          <p:nvPr/>
        </p:nvSpPr>
        <p:spPr>
          <a:xfrm>
            <a:off x="832530" y="4328418"/>
            <a:ext cx="8405664" cy="307777"/>
          </a:xfrm>
          <a:prstGeom prst="rect">
            <a:avLst/>
          </a:prstGeom>
          <a:solidFill>
            <a:srgbClr val="F0DCF4"/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Multiplication of a matrix on the left by a square matrix performs row operations.</a:t>
            </a:r>
          </a:p>
        </p:txBody>
      </p:sp>
    </p:spTree>
    <p:extLst>
      <p:ext uri="{BB962C8B-B14F-4D97-AF65-F5344CB8AC3E}">
        <p14:creationId xmlns:p14="http://schemas.microsoft.com/office/powerpoint/2010/main" val="280736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Matrices</a:t>
            </a:r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8B1E212A-81AA-46AB-7B28-B79F6C4A9413}"/>
              </a:ext>
            </a:extLst>
          </p:cNvPr>
          <p:cNvSpPr/>
          <p:nvPr/>
        </p:nvSpPr>
        <p:spPr>
          <a:xfrm rot="10800000" flipV="1">
            <a:off x="167833" y="886521"/>
            <a:ext cx="8347517" cy="3880742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50" dirty="0">
              <a:solidFill>
                <a:schemeClr val="tx1"/>
              </a:solidFill>
            </a:endParaRPr>
          </a:p>
        </p:txBody>
      </p:sp>
      <p:sp>
        <p:nvSpPr>
          <p:cNvPr id="8" name="Rectangle: Top Corners Rounded 8">
            <a:extLst>
              <a:ext uri="{FF2B5EF4-FFF2-40B4-BE49-F238E27FC236}">
                <a16:creationId xmlns:a16="http://schemas.microsoft.com/office/drawing/2014/main" id="{5CA50091-5757-219C-9995-8B5980161CED}"/>
              </a:ext>
            </a:extLst>
          </p:cNvPr>
          <p:cNvSpPr/>
          <p:nvPr/>
        </p:nvSpPr>
        <p:spPr>
          <a:xfrm>
            <a:off x="167833" y="463894"/>
            <a:ext cx="8347517" cy="413661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8">
                <a:extLst>
                  <a:ext uri="{FF2B5EF4-FFF2-40B4-BE49-F238E27FC236}">
                    <a16:creationId xmlns:a16="http://schemas.microsoft.com/office/drawing/2014/main" id="{E13F76B7-15BB-49F5-9BCC-3D9C39B780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656539"/>
                  </p:ext>
                </p:extLst>
              </p:nvPr>
            </p:nvGraphicFramePr>
            <p:xfrm>
              <a:off x="2367670" y="945931"/>
              <a:ext cx="6093411" cy="3656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1137">
                      <a:extLst>
                        <a:ext uri="{9D8B030D-6E8A-4147-A177-3AD203B41FA5}">
                          <a16:colId xmlns:a16="http://schemas.microsoft.com/office/drawing/2014/main" val="2714984917"/>
                        </a:ext>
                      </a:extLst>
                    </a:gridCol>
                    <a:gridCol w="2031137">
                      <a:extLst>
                        <a:ext uri="{9D8B030D-6E8A-4147-A177-3AD203B41FA5}">
                          <a16:colId xmlns:a16="http://schemas.microsoft.com/office/drawing/2014/main" val="1091842851"/>
                        </a:ext>
                      </a:extLst>
                    </a:gridCol>
                    <a:gridCol w="2031137">
                      <a:extLst>
                        <a:ext uri="{9D8B030D-6E8A-4147-A177-3AD203B41FA5}">
                          <a16:colId xmlns:a16="http://schemas.microsoft.com/office/drawing/2014/main" val="2376781259"/>
                        </a:ext>
                      </a:extLst>
                    </a:gridCol>
                  </a:tblGrid>
                  <a:tr h="4671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Matrix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Elementary row operation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Elementary matrix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922289216"/>
                      </a:ext>
                    </a:extLst>
                  </a:tr>
                  <a:tr h="5962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−3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99161249"/>
                      </a:ext>
                    </a:extLst>
                  </a:tr>
                  <a:tr h="5962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786789960"/>
                      </a:ext>
                    </a:extLst>
                  </a:tr>
                  <a:tr h="8043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f>
                                  <m:f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944604085"/>
                      </a:ext>
                    </a:extLst>
                  </a:tr>
                  <a:tr h="5962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+(−2)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756909041"/>
                      </a:ext>
                    </a:extLst>
                  </a:tr>
                  <a:tr h="5962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2650176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8">
                <a:extLst>
                  <a:ext uri="{FF2B5EF4-FFF2-40B4-BE49-F238E27FC236}">
                    <a16:creationId xmlns:a16="http://schemas.microsoft.com/office/drawing/2014/main" id="{E13F76B7-15BB-49F5-9BCC-3D9C39B780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656539"/>
                  </p:ext>
                </p:extLst>
              </p:nvPr>
            </p:nvGraphicFramePr>
            <p:xfrm>
              <a:off x="2367670" y="945931"/>
              <a:ext cx="6093411" cy="36564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1137">
                      <a:extLst>
                        <a:ext uri="{9D8B030D-6E8A-4147-A177-3AD203B41FA5}">
                          <a16:colId xmlns:a16="http://schemas.microsoft.com/office/drawing/2014/main" val="2714984917"/>
                        </a:ext>
                      </a:extLst>
                    </a:gridCol>
                    <a:gridCol w="2031137">
                      <a:extLst>
                        <a:ext uri="{9D8B030D-6E8A-4147-A177-3AD203B41FA5}">
                          <a16:colId xmlns:a16="http://schemas.microsoft.com/office/drawing/2014/main" val="1091842851"/>
                        </a:ext>
                      </a:extLst>
                    </a:gridCol>
                    <a:gridCol w="2031137">
                      <a:extLst>
                        <a:ext uri="{9D8B030D-6E8A-4147-A177-3AD203B41FA5}">
                          <a16:colId xmlns:a16="http://schemas.microsoft.com/office/drawing/2014/main" val="2376781259"/>
                        </a:ext>
                      </a:extLst>
                    </a:gridCol>
                  </a:tblGrid>
                  <a:tr h="4671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Matrix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Elementary row operation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Elementary matrix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922289216"/>
                      </a:ext>
                    </a:extLst>
                  </a:tr>
                  <a:tr h="5962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0" t="-82474" r="-201802" b="-442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0000" t="-82474" r="-101198" b="-442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0601" t="-82474" r="-1502" b="-442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161249"/>
                      </a:ext>
                    </a:extLst>
                  </a:tr>
                  <a:tr h="5962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0" t="-180612" r="-201802" b="-33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0000" t="-180612" r="-101198" b="-33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0601" t="-180612" r="-1502" b="-337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6789960"/>
                      </a:ext>
                    </a:extLst>
                  </a:tr>
                  <a:tr h="8043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0" t="-208333" r="-201802" b="-150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0000" t="-208333" r="-101198" b="-150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0601" t="-208333" r="-1502" b="-150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604085"/>
                      </a:ext>
                    </a:extLst>
                  </a:tr>
                  <a:tr h="5962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0" t="-415306" r="-201802" b="-10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100000" t="-415306" r="-101198" b="-10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0601" t="-415306" r="-1502" b="-103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6909041"/>
                      </a:ext>
                    </a:extLst>
                  </a:tr>
                  <a:tr h="5962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0" t="-515306" r="-201802" b="-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2650176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4DF9D16-8FFC-4CD5-B61C-D6ED546E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ooter Placeholder 4">
                <a:extLst>
                  <a:ext uri="{FF2B5EF4-FFF2-40B4-BE49-F238E27FC236}">
                    <a16:creationId xmlns:a16="http://schemas.microsoft.com/office/drawing/2014/main" id="{4DA2431D-1B9B-8182-9EC3-2E6E1B0CCD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070" y="3165676"/>
                <a:ext cx="1697861" cy="1436671"/>
              </a:xfrm>
              <a:prstGeom prst="rect">
                <a:avLst/>
              </a:prstGeom>
              <a:solidFill>
                <a:srgbClr val="EF75DA"/>
              </a:solidFill>
            </p:spPr>
            <p:txBody>
              <a:bodyPr vert="horz" lIns="68580" tIns="34290" rIns="68580" bIns="34290" rtlCol="0" anchor="ctr"/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25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25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25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25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425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25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25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25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25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25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25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25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25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25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25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25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25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en-US" sz="1425" dirty="0">
                  <a:solidFill>
                    <a:schemeClr val="tx1"/>
                  </a:solidFill>
                </a:endParaRPr>
              </a:p>
              <a:p>
                <a:r>
                  <a:rPr lang="en-US" sz="1425" dirty="0">
                    <a:solidFill>
                      <a:schemeClr val="tx1"/>
                    </a:solidFill>
                  </a:rPr>
                  <a:t>=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2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2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2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25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25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25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25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25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25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25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425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25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25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425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l-PL" sz="1425" dirty="0">
                  <a:solidFill>
                    <a:schemeClr val="tx1"/>
                  </a:solidFill>
                </a:endParaRPr>
              </a:p>
              <a:p>
                <a:endParaRPr lang="pl-PL" sz="1425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Footer Placeholder 4">
                <a:extLst>
                  <a:ext uri="{FF2B5EF4-FFF2-40B4-BE49-F238E27FC236}">
                    <a16:creationId xmlns:a16="http://schemas.microsoft.com/office/drawing/2014/main" id="{4DA2431D-1B9B-8182-9EC3-2E6E1B0C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70" y="3165676"/>
                <a:ext cx="1697861" cy="1436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76AFE2-3593-43E8-1337-6C129911410F}"/>
                  </a:ext>
                </a:extLst>
              </p14:cNvPr>
              <p14:cNvContentPartPr/>
              <p14:nvPr/>
            </p14:nvContentPartPr>
            <p14:xfrm>
              <a:off x="1365708" y="2807540"/>
              <a:ext cx="822600" cy="988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76AFE2-3593-43E8-1337-6C12991141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7068" y="2798900"/>
                <a:ext cx="840240" cy="10065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308236E-E95A-E1F1-459C-3C7E8D4F7E1A}"/>
              </a:ext>
            </a:extLst>
          </p:cNvPr>
          <p:cNvSpPr txBox="1"/>
          <p:nvPr/>
        </p:nvSpPr>
        <p:spPr>
          <a:xfrm>
            <a:off x="167833" y="26536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(From </a:t>
            </a:r>
            <a:r>
              <a:rPr lang="en-US" sz="1400" dirty="0">
                <a:solidFill>
                  <a:schemeClr val="tx1"/>
                </a:solidFill>
                <a:hlinkClick r:id="rId7" action="ppaction://hlinksldjump"/>
              </a:rPr>
              <a:t>theorem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252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8F6E8-534E-9CAF-E733-CA5964A9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Row-Equivalent and Elementary Matrices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86AC2-999C-A4E1-0881-7421C9ADB5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598D2-1780-F494-961F-1DAADC3791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1CF71-5F6C-5586-1CB3-5AAFB1BBA7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9" name="Google Shape;532;p58">
            <a:extLst>
              <a:ext uri="{FF2B5EF4-FFF2-40B4-BE49-F238E27FC236}">
                <a16:creationId xmlns:a16="http://schemas.microsoft.com/office/drawing/2014/main" id="{9D0AF24B-CB00-1E74-59AE-62A9FB13F082}"/>
              </a:ext>
            </a:extLst>
          </p:cNvPr>
          <p:cNvSpPr/>
          <p:nvPr/>
        </p:nvSpPr>
        <p:spPr>
          <a:xfrm>
            <a:off x="628650" y="631429"/>
            <a:ext cx="7783686" cy="398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Theorem</a:t>
            </a: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33;p58">
                <a:extLst>
                  <a:ext uri="{FF2B5EF4-FFF2-40B4-BE49-F238E27FC236}">
                    <a16:creationId xmlns:a16="http://schemas.microsoft.com/office/drawing/2014/main" id="{DF437815-CFFE-39B4-E206-BD4AAD830DFC}"/>
                  </a:ext>
                </a:extLst>
              </p:cNvPr>
              <p:cNvSpPr/>
              <p:nvPr/>
            </p:nvSpPr>
            <p:spPr>
              <a:xfrm flipH="1">
                <a:off x="628850" y="1029778"/>
                <a:ext cx="7783686" cy="80480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rgbClr val="E1EF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/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Let A and B be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𝑛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matrices over the field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.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is row-equivalent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if and only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𝑃𝐴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𝑃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 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is a product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𝑚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elementary matrices.                                              </a:t>
                </a:r>
                <a:endParaRPr sz="180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</p:txBody>
          </p:sp>
        </mc:Choice>
        <mc:Fallback xmlns="">
          <p:sp>
            <p:nvSpPr>
              <p:cNvPr id="10" name="Google Shape;533;p58">
                <a:extLst>
                  <a:ext uri="{FF2B5EF4-FFF2-40B4-BE49-F238E27FC236}">
                    <a16:creationId xmlns:a16="http://schemas.microsoft.com/office/drawing/2014/main" id="{DF437815-CFFE-39B4-E206-BD4AAD830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28850" y="1029778"/>
                <a:ext cx="7783686" cy="80480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470" r="-386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73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B296C6-7B35-652B-C568-2D91F24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Linear Equations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AA7-4B2F-499F-A7F6-4FB031D7A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EE2-4411-3614-2937-F35093A87E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05B-BD22-D1F9-1142-0AF590B44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87583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"/>
          <p:cNvSpPr txBox="1">
            <a:spLocks noGrp="1"/>
          </p:cNvSpPr>
          <p:nvPr>
            <p:ph type="title"/>
          </p:nvPr>
        </p:nvSpPr>
        <p:spPr>
          <a:xfrm>
            <a:off x="628650" y="40019"/>
            <a:ext cx="7459500" cy="401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Systems of Linear Equations</a:t>
            </a:r>
            <a:endParaRPr dirty="0"/>
          </a:p>
        </p:txBody>
      </p:sp>
      <p:sp>
        <p:nvSpPr>
          <p:cNvPr id="470" name="Google Shape;470;p53"/>
          <p:cNvSpPr/>
          <p:nvPr/>
        </p:nvSpPr>
        <p:spPr>
          <a:xfrm>
            <a:off x="532950" y="599175"/>
            <a:ext cx="7797000" cy="392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Palatino Linotype"/>
                <a:ea typeface="Palatino Linotype"/>
                <a:cs typeface="Palatino Linotype"/>
                <a:sym typeface="Palatino Linotype"/>
              </a:rPr>
              <a:t>Definition</a:t>
            </a:r>
            <a:endParaRPr sz="1800" dirty="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Google Shape;471;p53"/>
              <p:cNvSpPr/>
              <p:nvPr/>
            </p:nvSpPr>
            <p:spPr>
              <a:xfrm flipH="1">
                <a:off x="533000" y="991674"/>
                <a:ext cx="7797000" cy="3730638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114300" lvl="0"/>
                <a:r>
                  <a:rPr lang="en-US" sz="1800" dirty="0">
                    <a:solidFill>
                      <a:srgbClr val="F22C98"/>
                    </a:solidFill>
                    <a:latin typeface="Cambria Math" panose="02040503050406030204" pitchFamily="18" charset="0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A system of m linear equations with n unknowns:</a:t>
                </a:r>
              </a:p>
              <a:p>
                <a:pPr marL="400050" lvl="0" indent="-285750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𝐹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is a field, we want to find </a:t>
                </a:r>
                <a:r>
                  <a:rPr lang="en-US" sz="1800" dirty="0">
                    <a:highlight>
                      <a:srgbClr val="FFFF00"/>
                    </a:highlight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n scalars (elements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𝐹</m:t>
                    </m:r>
                  </m:oMath>
                </a14:m>
                <a:r>
                  <a:rPr lang="en-US" sz="1800" dirty="0">
                    <a:highlight>
                      <a:srgbClr val="FFFF00"/>
                    </a:highlight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highlight>
                      <a:srgbClr val="FFFF00"/>
                    </a:highlight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</a:t>
                </a: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which satisfy the conditions: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𝑖𝑗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are elements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𝐹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)</a:t>
                </a:r>
              </a:p>
              <a:p>
                <a:pPr marL="114300" marR="0" lvl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+…+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  <a:p>
                <a:pPr marL="114300"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2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+…+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2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  <a:p>
                <a:pPr marL="114300"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...</m:t>
                      </m:r>
                    </m:oMath>
                  </m:oMathPara>
                </a14:m>
                <a:br>
                  <a:rPr lang="en-US" sz="1800" b="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</a:br>
                <a:endParaRPr lang="en-US" sz="1800" b="0" dirty="0"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  <a:p>
                <a:pPr marL="114300"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+…+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𝐴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  <a:p>
                <a:pPr marL="114300" marR="0" lvl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  <a:p>
                <a:pPr marL="114300" marR="0" lvl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=…=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=0,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we say that the system is </a:t>
                </a:r>
                <a:r>
                  <a:rPr lang="en-US" sz="1800" dirty="0">
                    <a:solidFill>
                      <a:srgbClr val="FF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homogeneous</a:t>
                </a: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.</a:t>
                </a:r>
              </a:p>
              <a:p>
                <a:pPr marL="114300" marR="0" lvl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A </a:t>
                </a:r>
                <a:r>
                  <a:rPr lang="en-US" sz="1800" dirty="0">
                    <a:solidFill>
                      <a:srgbClr val="FF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solution</a:t>
                </a: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of this </a:t>
                </a:r>
                <a:r>
                  <a:rPr lang="en-US" sz="1800" dirty="0">
                    <a:solidFill>
                      <a:srgbClr val="FF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system of linear equations </a:t>
                </a: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is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sym typeface="Palatino Linotype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MS PGothic" panose="020B0600070205080204" pitchFamily="34" charset="-128"/>
                                <a:sym typeface="Palatino Linotype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MS PGothic" panose="020B0600070205080204" pitchFamily="34" charset="-128"/>
                                      <a:sym typeface="Palatino Linotype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MS PGothic" panose="020B0600070205080204" pitchFamily="34" charset="-128"/>
                                      <a:sym typeface="Palatino Linotype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MS PGothic" panose="020B0600070205080204" pitchFamily="34" charset="-128"/>
                                      <a:sym typeface="Palatino Linotype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sym typeface="Palatino Linotype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MS PGothic" panose="020B0600070205080204" pitchFamily="34" charset="-128"/>
                                      <a:sym typeface="Palatino Linotype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MS PGothic" panose="020B0600070205080204" pitchFamily="34" charset="-128"/>
                                      <a:sym typeface="Palatino Linotype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MS PGothic" panose="020B0600070205080204" pitchFamily="34" charset="-128"/>
                                      <a:sym typeface="Palatino Linotype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whose components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, …,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MS PGothic" panose="020B0600070205080204" pitchFamily="34" charset="-128"/>
                            <a:cs typeface="Palatino Linotype"/>
                            <a:sym typeface="Palatino Linotype"/>
                          </a:rPr>
                          <m:t>𝑛</m:t>
                        </m:r>
                      </m:sub>
                    </m:sSub>
                  </m:oMath>
                </a14:m>
                <a:endParaRPr sz="1800" dirty="0"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</p:txBody>
          </p:sp>
        </mc:Choice>
        <mc:Fallback xmlns="">
          <p:sp>
            <p:nvSpPr>
              <p:cNvPr id="471" name="Google Shape;471;p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3000" y="991674"/>
                <a:ext cx="7797000" cy="3730638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t="-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764205A-5AB4-0F4F-024F-4293BCA509D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28650" y="4772943"/>
            <a:ext cx="2057400" cy="2739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55C44FE-61D7-0FF3-FF0E-5A24E44C1FF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028950" y="4772943"/>
            <a:ext cx="3086100" cy="2739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FD44223-67B5-8E0C-869B-4687655DA4E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4772943"/>
            <a:ext cx="2057400" cy="2739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58128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 animBg="1"/>
      <p:bldP spid="47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03DD0D-FA93-22D4-6844-BF4A22B7E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4127" y="784122"/>
                <a:ext cx="7886700" cy="388230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Consider this simple system of equations,</a:t>
                </a:r>
              </a:p>
              <a:p>
                <a:pPr marL="139700" indent="0">
                  <a:buNone/>
                </a:pPr>
                <a:endParaRPr lang="en-US" dirty="0"/>
              </a:p>
              <a:p>
                <a:pPr marL="13970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Can be expressed as a matrix-vector multiplication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Matrix Equation: 𝐴𝑥=𝑏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13970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FF0000"/>
                    </a:solidFill>
                  </a:rPr>
                  <a:t>𝐴</a:t>
                </a:r>
                <a:r>
                  <a:rPr lang="en-US" dirty="0"/>
                  <a:t> is often called </a:t>
                </a:r>
                <a:r>
                  <a:rPr lang="en-US" dirty="0">
                    <a:solidFill>
                      <a:srgbClr val="FF0000"/>
                    </a:solidFill>
                  </a:rPr>
                  <a:t>coefficient matrix: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𝐴𝑏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an </a:t>
                </a:r>
                <a:r>
                  <a:rPr lang="en-US" dirty="0">
                    <a:solidFill>
                      <a:schemeClr val="accent1"/>
                    </a:solidFill>
                  </a:rPr>
                  <a:t>Augmented matrix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9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9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03DD0D-FA93-22D4-6844-BF4A22B7E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127" y="784122"/>
                <a:ext cx="7886700" cy="3882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6DF3DC-6DC9-D767-C5A4-67F692A5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Equation (</a:t>
            </a:r>
            <a:r>
              <a:rPr lang="en-US" sz="2400" dirty="0">
                <a:latin typeface="MS PGothic" panose="020B0600070205080204" pitchFamily="34" charset="-128"/>
                <a:ea typeface="MS PGothic" panose="020B0600070205080204" pitchFamily="34" charset="-128"/>
              </a:rPr>
              <a:t>Geometric Interpretation and Intuition)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3B6E2-7A2A-367C-D541-181EE7A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2D86-5521-9897-2196-20043B37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1FADC-3E6E-FF84-4743-4E3C0F90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6D5ED9-EDD9-4CA5-FD90-04AC53EDAB83}"/>
                  </a:ext>
                </a:extLst>
              </p:cNvPr>
              <p:cNvSpPr txBox="1"/>
              <p:nvPr/>
            </p:nvSpPr>
            <p:spPr>
              <a:xfrm>
                <a:off x="2476397" y="1180177"/>
                <a:ext cx="29881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6D5ED9-EDD9-4CA5-FD90-04AC53ED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397" y="1180177"/>
                <a:ext cx="2988128" cy="646331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F32BFD6-635D-2288-E86C-0E0ADE238F7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22" y="399870"/>
            <a:ext cx="2904945" cy="1740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6B65FF-A3BC-AEEA-844A-76BE5FD7C021}"/>
                  </a:ext>
                </a:extLst>
              </p:cNvPr>
              <p:cNvSpPr txBox="1"/>
              <p:nvPr/>
            </p:nvSpPr>
            <p:spPr>
              <a:xfrm>
                <a:off x="2686050" y="2828757"/>
                <a:ext cx="2464190" cy="72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6B65FF-A3BC-AEEA-844A-76BE5FD7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2828757"/>
                <a:ext cx="2464190" cy="7210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13E94-3115-7C64-8272-B15D615B5247}"/>
                  </a:ext>
                </a:extLst>
              </p:cNvPr>
              <p:cNvSpPr txBox="1"/>
              <p:nvPr/>
            </p:nvSpPr>
            <p:spPr>
              <a:xfrm>
                <a:off x="4065224" y="3497538"/>
                <a:ext cx="2464190" cy="492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313E94-3115-7C64-8272-B15D615B5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224" y="3497538"/>
                <a:ext cx="2464190" cy="4929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73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F8FA13-4570-BDE6-FB8B-172546431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0554"/>
            <a:ext cx="7886700" cy="35557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Also, Can be expressed as linear combination of cols: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62264-D293-5472-A018-1D4083B0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&amp; Linear Equation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04BFB-26E8-F85A-2618-B95F3F29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ADBD2-3374-3819-A07C-F0AD6C1A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AB26B-3688-8BD5-1D52-02138C64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4CE89-07B3-8F88-B57A-AC6DA2EE4D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60" y="1410341"/>
            <a:ext cx="5642144" cy="2690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2C67C0E4-4788-1A2B-3283-BA17E86F5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293" y="1208623"/>
                <a:ext cx="3283209" cy="35557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−2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2C67C0E4-4788-1A2B-3283-BA17E86F5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93" y="1208623"/>
                <a:ext cx="3283209" cy="355578"/>
              </a:xfrm>
              <a:prstGeom prst="rect">
                <a:avLst/>
              </a:prstGeom>
              <a:blipFill>
                <a:blip r:embed="rId3"/>
                <a:stretch>
                  <a:fillRect b="-69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26D4FC3-2C46-4EE1-89A8-7618AE018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46" y="3419953"/>
                <a:ext cx="3638940" cy="126545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eqAr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26D4FC3-2C46-4EE1-89A8-7618AE01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6" y="3419953"/>
                <a:ext cx="3638940" cy="1265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2CB23450-E152-A445-1A9B-1A3144F6E9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215158"/>
                <a:ext cx="7886700" cy="35557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100" dirty="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Same for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100" dirty="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equation,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100" dirty="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variable</a:t>
                </a: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2CB23450-E152-A445-1A9B-1A3144F6E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215158"/>
                <a:ext cx="7886700" cy="355578"/>
              </a:xfrm>
              <a:prstGeom prst="rect">
                <a:avLst/>
              </a:prstGeom>
              <a:blipFill>
                <a:blip r:embed="rId5"/>
                <a:stretch>
                  <a:fillRect l="-1082" t="-35593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5FDFFD-21D1-830B-73C6-DAD9AECB9913}"/>
                  </a:ext>
                </a:extLst>
              </p:cNvPr>
              <p:cNvSpPr txBox="1"/>
              <p:nvPr/>
            </p:nvSpPr>
            <p:spPr>
              <a:xfrm>
                <a:off x="302080" y="1995270"/>
                <a:ext cx="3527408" cy="1201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30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en-US" sz="3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5FDFFD-21D1-830B-73C6-DAD9AECB9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80" y="1995270"/>
                <a:ext cx="3527408" cy="1201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829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459EED-76BB-F659-A2A5-53C0F1D946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750553"/>
                <a:ext cx="7886700" cy="649039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 Subtract a multiple of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to eliminate a variable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459EED-76BB-F659-A2A5-53C0F1D946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750553"/>
                <a:ext cx="7886700" cy="6490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2077B4C-05F8-5B89-6AF5-E598C51C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Elimination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8FCCE-111E-B7C3-96EE-8CC0C8DD0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0082E-84D7-947F-0751-5F664FB6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DD87F-E55A-7FD3-C252-A18B3342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4E39D7D9-B188-8BF6-E1E7-CA42D2045E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683" y="1754548"/>
                <a:ext cx="3283209" cy="35557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−2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4E39D7D9-B188-8BF6-E1E7-CA42D2045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3" y="1754548"/>
                <a:ext cx="3283209" cy="355578"/>
              </a:xfrm>
              <a:prstGeom prst="rect">
                <a:avLst/>
              </a:prstGeom>
              <a:blipFill>
                <a:blip r:embed="rId3"/>
                <a:stretch>
                  <a:fillRect b="-1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56DCEC16-9377-8124-1D38-9D68F2082B6E}"/>
              </a:ext>
            </a:extLst>
          </p:cNvPr>
          <p:cNvSpPr/>
          <p:nvPr/>
        </p:nvSpPr>
        <p:spPr>
          <a:xfrm>
            <a:off x="3466245" y="1972227"/>
            <a:ext cx="1929182" cy="273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BB078-8925-3FC3-2645-D3D82F6C481E}"/>
              </a:ext>
            </a:extLst>
          </p:cNvPr>
          <p:cNvSpPr txBox="1"/>
          <p:nvPr/>
        </p:nvSpPr>
        <p:spPr>
          <a:xfrm>
            <a:off x="3512292" y="1753571"/>
            <a:ext cx="171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S PGothic" panose="020B0600070205080204" pitchFamily="34" charset="-128"/>
                <a:ea typeface="MS PGothic" panose="020B0600070205080204" pitchFamily="34" charset="-128"/>
              </a:rPr>
              <a:t>multiply equation 1 by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769EB7-8451-7D7A-8531-58160B0AC435}"/>
                  </a:ext>
                </a:extLst>
              </p:cNvPr>
              <p:cNvSpPr txBox="1"/>
              <p:nvPr/>
            </p:nvSpPr>
            <p:spPr>
              <a:xfrm>
                <a:off x="3446962" y="2200847"/>
                <a:ext cx="17987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Subtract to eliminate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200" dirty="0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769EB7-8451-7D7A-8531-58160B0AC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962" y="2200847"/>
                <a:ext cx="1798762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4D5229-B4F7-A24D-64B5-C78478D1B936}"/>
                  </a:ext>
                </a:extLst>
              </p:cNvPr>
              <p:cNvSpPr txBox="1"/>
              <p:nvPr/>
            </p:nvSpPr>
            <p:spPr>
              <a:xfrm>
                <a:off x="6115050" y="1747670"/>
                <a:ext cx="16079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−2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4D5229-B4F7-A24D-64B5-C78478D1B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1747670"/>
                <a:ext cx="1607941" cy="369332"/>
              </a:xfrm>
              <a:prstGeom prst="rect">
                <a:avLst/>
              </a:prstGeom>
              <a:blipFill>
                <a:blip r:embed="rId5"/>
                <a:stretch>
                  <a:fillRect l="-1515" r="-3788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010FCD-E45A-6085-8928-8F35FB0769DF}"/>
                  </a:ext>
                </a:extLst>
              </p:cNvPr>
              <p:cNvSpPr txBox="1"/>
              <p:nvPr/>
            </p:nvSpPr>
            <p:spPr>
              <a:xfrm>
                <a:off x="6721610" y="2109148"/>
                <a:ext cx="1001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010FCD-E45A-6085-8928-8F35FB07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610" y="2109148"/>
                <a:ext cx="1001749" cy="369332"/>
              </a:xfrm>
              <a:prstGeom prst="rect">
                <a:avLst/>
              </a:prstGeom>
              <a:blipFill>
                <a:blip r:embed="rId6"/>
                <a:stretch>
                  <a:fillRect l="-6098" r="-6098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14DCA9-E3B7-109C-BB46-8592322B34F1}"/>
              </a:ext>
            </a:extLst>
          </p:cNvPr>
          <p:cNvCxnSpPr>
            <a:cxnSpLocks/>
          </p:cNvCxnSpPr>
          <p:nvPr/>
        </p:nvCxnSpPr>
        <p:spPr>
          <a:xfrm>
            <a:off x="5626359" y="1747670"/>
            <a:ext cx="2190362" cy="12587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172562-1141-1F8D-1284-CD2BF9C78E45}"/>
              </a:ext>
            </a:extLst>
          </p:cNvPr>
          <p:cNvCxnSpPr/>
          <p:nvPr/>
        </p:nvCxnSpPr>
        <p:spPr>
          <a:xfrm>
            <a:off x="5626360" y="1747670"/>
            <a:ext cx="21833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F3FB35-2216-CE60-2C1C-EDD527FD9E59}"/>
              </a:ext>
            </a:extLst>
          </p:cNvPr>
          <p:cNvCxnSpPr>
            <a:cxnSpLocks/>
          </p:cNvCxnSpPr>
          <p:nvPr/>
        </p:nvCxnSpPr>
        <p:spPr>
          <a:xfrm>
            <a:off x="7816721" y="1753571"/>
            <a:ext cx="0" cy="12555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408BF6E1-2D5F-2E5E-C540-DFB041006A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8302" y="4028959"/>
                <a:ext cx="4911401" cy="64903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𝐴</m:t>
                    </m:r>
                  </m:oMath>
                </a14:m>
                <a:r>
                  <a:rPr lang="en-US" sz="2100" dirty="0">
                    <a:latin typeface="MS PGothic" panose="020B0600070205080204" pitchFamily="34" charset="-128"/>
                    <a:ea typeface="MS PGothic" panose="020B0600070205080204" pitchFamily="34" charset="-128"/>
                  </a:rPr>
                  <a:t> has become a upper triangle matrix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100" dirty="0">
                  <a:latin typeface="MS PGothic" panose="020B0600070205080204" pitchFamily="34" charset="-128"/>
                  <a:ea typeface="MS PGothic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27" name="Content Placeholder 1">
                <a:extLst>
                  <a:ext uri="{FF2B5EF4-FFF2-40B4-BE49-F238E27FC236}">
                    <a16:creationId xmlns:a16="http://schemas.microsoft.com/office/drawing/2014/main" id="{408BF6E1-2D5F-2E5E-C540-DFB041006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02" y="4028959"/>
                <a:ext cx="4911401" cy="649039"/>
              </a:xfrm>
              <a:prstGeom prst="rect">
                <a:avLst/>
              </a:prstGeom>
              <a:blipFill>
                <a:blip r:embed="rId7"/>
                <a:stretch>
                  <a:fillRect l="-621" t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70665B-ADEF-6F99-0286-947FF0F494B1}"/>
                  </a:ext>
                </a:extLst>
              </p:cNvPr>
              <p:cNvSpPr txBox="1"/>
              <p:nvPr/>
            </p:nvSpPr>
            <p:spPr>
              <a:xfrm>
                <a:off x="3196126" y="2688739"/>
                <a:ext cx="2459776" cy="963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lim>
                      </m:limLow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lim>
                      </m:limLow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70665B-ADEF-6F99-0286-947FF0F49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26" y="2688739"/>
                <a:ext cx="2459776" cy="963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78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B296C6-7B35-652B-C568-2D91F24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Matrix Multiplication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AA7-4B2F-499F-A7F6-4FB031D7A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EE2-4411-3614-2937-F35093A87E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05B-BD22-D1F9-1142-0AF590B44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96764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233F2B-6A70-33B7-D820-AF181E230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0554"/>
            <a:ext cx="7886700" cy="71901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</a:t>
            </a:r>
            <a:r>
              <a:rPr lang="en-US" b="1" dirty="0">
                <a:solidFill>
                  <a:srgbClr val="FF0000"/>
                </a:solidFill>
              </a:rPr>
              <a:t>pivots</a:t>
            </a:r>
            <a:r>
              <a:rPr lang="en-US" dirty="0"/>
              <a:t> are on the diagonal of the triangle after elimination (boldface 2 below is the first pivot)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D21982-EFDF-9185-FC32-F1DF1C9D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Elimination (Row Reduction Algorithm)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60213-58B2-5E88-E233-A3B2D2E4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39531-D852-2ED0-4C0E-52BDC6E9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5A50C-6421-A99B-197E-4C02A32A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0513B0-DD4D-B802-AE58-7E882D6B400F}"/>
                  </a:ext>
                </a:extLst>
              </p:cNvPr>
              <p:cNvSpPr txBox="1"/>
              <p:nvPr/>
            </p:nvSpPr>
            <p:spPr>
              <a:xfrm>
                <a:off x="711593" y="1461310"/>
                <a:ext cx="279999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+9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0513B0-DD4D-B802-AE58-7E882D6B4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93" y="1461310"/>
                <a:ext cx="2799997" cy="1107996"/>
              </a:xfrm>
              <a:prstGeom prst="rect">
                <a:avLst/>
              </a:prstGeom>
              <a:blipFill>
                <a:blip r:embed="rId3"/>
                <a:stretch>
                  <a:fillRect l="-1525" r="-436" b="-9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E64305E7-9FC8-5B95-67E7-191B00AA1F13}"/>
              </a:ext>
            </a:extLst>
          </p:cNvPr>
          <p:cNvSpPr/>
          <p:nvPr/>
        </p:nvSpPr>
        <p:spPr>
          <a:xfrm>
            <a:off x="3854709" y="1691652"/>
            <a:ext cx="1602533" cy="647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294B5D-ABEC-601F-288B-5A57A3E1BEE7}"/>
                  </a:ext>
                </a:extLst>
              </p:cNvPr>
              <p:cNvSpPr txBox="1"/>
              <p:nvPr/>
            </p:nvSpPr>
            <p:spPr>
              <a:xfrm>
                <a:off x="5801395" y="1461310"/>
                <a:ext cx="2400850" cy="369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br>
                  <a:rPr lang="en-US" sz="1050" dirty="0"/>
                </a:br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294B5D-ABEC-601F-288B-5A57A3E1B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395" y="1461310"/>
                <a:ext cx="2400850" cy="369397"/>
              </a:xfrm>
              <a:prstGeom prst="rect">
                <a:avLst/>
              </a:prstGeom>
              <a:blipFill>
                <a:blip r:embed="rId4"/>
                <a:stretch>
                  <a:fillRect l="-2284" r="-203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3125E2-F248-3E33-A1C2-C4406F3EA3AC}"/>
                  </a:ext>
                </a:extLst>
              </p:cNvPr>
              <p:cNvSpPr txBox="1"/>
              <p:nvPr/>
            </p:nvSpPr>
            <p:spPr>
              <a:xfrm>
                <a:off x="6511348" y="1830641"/>
                <a:ext cx="16920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3125E2-F248-3E33-A1C2-C4406F3E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348" y="1830641"/>
                <a:ext cx="1692066" cy="369332"/>
              </a:xfrm>
              <a:prstGeom prst="rect">
                <a:avLst/>
              </a:prstGeom>
              <a:blipFill>
                <a:blip r:embed="rId5"/>
                <a:stretch>
                  <a:fillRect l="-3237" r="-3597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1BE2C3-A53A-E635-9ED4-B3FF8AFFD990}"/>
                  </a:ext>
                </a:extLst>
              </p:cNvPr>
              <p:cNvSpPr txBox="1"/>
              <p:nvPr/>
            </p:nvSpPr>
            <p:spPr>
              <a:xfrm>
                <a:off x="7198952" y="2154297"/>
                <a:ext cx="979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1BE2C3-A53A-E635-9ED4-B3FF8AFF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952" y="2154297"/>
                <a:ext cx="979307" cy="369332"/>
              </a:xfrm>
              <a:prstGeom prst="rect">
                <a:avLst/>
              </a:prstGeom>
              <a:blipFill>
                <a:blip r:embed="rId6"/>
                <a:stretch>
                  <a:fillRect l="-6211" r="-5590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E0DEB73-0FA4-C83F-682B-622E0E5637B4}"/>
              </a:ext>
            </a:extLst>
          </p:cNvPr>
          <p:cNvSpPr/>
          <p:nvPr/>
        </p:nvSpPr>
        <p:spPr>
          <a:xfrm>
            <a:off x="5865214" y="1803856"/>
            <a:ext cx="1333738" cy="640289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664553FB-4535-290B-1E80-E633040563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2596091"/>
                <a:ext cx="7886700" cy="969207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800" dirty="0"/>
                  <a:t> Step 1: subtract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1800" dirty="0"/>
                  <a:t>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1800" dirty="0"/>
                  <a:t> to eliminate x’s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US" sz="1800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800" dirty="0"/>
                  <a:t> Step 2: subtract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1800" dirty="0"/>
                  <a:t> from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sz="1800" dirty="0"/>
                  <a:t> to totally eliminate x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1800" dirty="0"/>
                  <a:t> Step 3: subtract new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sz="1800" dirty="0"/>
                  <a:t> from new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664553FB-4535-290B-1E80-E63304056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596091"/>
                <a:ext cx="7886700" cy="969207"/>
              </a:xfrm>
              <a:prstGeom prst="rect">
                <a:avLst/>
              </a:prstGeom>
              <a:blipFill>
                <a:blip r:embed="rId7"/>
                <a:stretch>
                  <a:fillRect t="-7547" b="-8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18D469C2-094A-CFB8-B39E-9920CC08D66E}"/>
              </a:ext>
            </a:extLst>
          </p:cNvPr>
          <p:cNvSpPr/>
          <p:nvPr/>
        </p:nvSpPr>
        <p:spPr>
          <a:xfrm>
            <a:off x="628649" y="3489359"/>
            <a:ext cx="7886700" cy="380684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Definition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D739B714-194C-C293-ECCC-BA472B58F5C1}"/>
              </a:ext>
            </a:extLst>
          </p:cNvPr>
          <p:cNvSpPr/>
          <p:nvPr/>
        </p:nvSpPr>
        <p:spPr>
          <a:xfrm rot="10800000" flipV="1">
            <a:off x="628649" y="3870043"/>
            <a:ext cx="7886700" cy="949430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The variables corresponding to pivot columns in the matrix are called    </a:t>
            </a:r>
            <a:r>
              <a:rPr lang="en-US" sz="1800" dirty="0">
                <a:solidFill>
                  <a:srgbClr val="FF0000"/>
                </a:solidFill>
              </a:rPr>
              <a:t>basic variables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 other variables are called a </a:t>
            </a:r>
            <a:r>
              <a:rPr lang="en-US" sz="1800" dirty="0">
                <a:solidFill>
                  <a:srgbClr val="FF0000"/>
                </a:solidFill>
              </a:rPr>
              <a:t>free variable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7A59F1-2914-6C00-76CB-929ED51F8047}"/>
                  </a:ext>
                </a:extLst>
              </p:cNvPr>
              <p:cNvSpPr txBox="1"/>
              <p:nvPr/>
            </p:nvSpPr>
            <p:spPr>
              <a:xfrm>
                <a:off x="4220353" y="4272146"/>
                <a:ext cx="4475195" cy="595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7A59F1-2914-6C00-76CB-929ED51F8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353" y="4272146"/>
                <a:ext cx="4475195" cy="5952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559512-FFC9-B1F5-F898-F5A1BB38A132}"/>
                  </a:ext>
                </a:extLst>
              </p:cNvPr>
              <p:cNvSpPr txBox="1"/>
              <p:nvPr/>
            </p:nvSpPr>
            <p:spPr>
              <a:xfrm>
                <a:off x="5411755" y="4247619"/>
                <a:ext cx="4475195" cy="595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5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5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559512-FFC9-B1F5-F898-F5A1BB38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55" y="4247619"/>
                <a:ext cx="4475195" cy="595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543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97B9B-6171-3446-B63C-32E3A5EB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Homogenous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358FE-2B2A-CA0C-54F7-3648DA94070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B6E16-7875-F941-746E-91724E8696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10E8D-FB34-BD4B-3246-27A0893CD7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7" name="Google Shape;532;p58">
            <a:extLst>
              <a:ext uri="{FF2B5EF4-FFF2-40B4-BE49-F238E27FC236}">
                <a16:creationId xmlns:a16="http://schemas.microsoft.com/office/drawing/2014/main" id="{4F3B5808-5CF9-8592-9937-9CDD98BFF7D6}"/>
              </a:ext>
            </a:extLst>
          </p:cNvPr>
          <p:cNvSpPr/>
          <p:nvPr/>
        </p:nvSpPr>
        <p:spPr>
          <a:xfrm>
            <a:off x="628650" y="631429"/>
            <a:ext cx="7783686" cy="398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Theorem</a:t>
            </a: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533;p58">
                <a:extLst>
                  <a:ext uri="{FF2B5EF4-FFF2-40B4-BE49-F238E27FC236}">
                    <a16:creationId xmlns:a16="http://schemas.microsoft.com/office/drawing/2014/main" id="{B27DA09D-E76B-3313-F0A6-2338E5AA2F66}"/>
                  </a:ext>
                </a:extLst>
              </p:cNvPr>
              <p:cNvSpPr/>
              <p:nvPr/>
            </p:nvSpPr>
            <p:spPr>
              <a:xfrm flipH="1">
                <a:off x="628850" y="1029778"/>
                <a:ext cx="7783686" cy="536245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rgbClr val="E1EF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/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are row-equivalent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matrices, the homogenous systems of linear equations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𝐴𝑥</m:t>
                    </m:r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=0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and B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=0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have exactly the same solutions.</a:t>
                </a:r>
                <a:endParaRPr sz="180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</p:txBody>
          </p:sp>
        </mc:Choice>
        <mc:Fallback xmlns="">
          <p:sp>
            <p:nvSpPr>
              <p:cNvPr id="8" name="Google Shape;533;p58">
                <a:extLst>
                  <a:ext uri="{FF2B5EF4-FFF2-40B4-BE49-F238E27FC236}">
                    <a16:creationId xmlns:a16="http://schemas.microsoft.com/office/drawing/2014/main" id="{B27DA09D-E76B-3313-F0A6-2338E5AA2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28850" y="1029778"/>
                <a:ext cx="7783686" cy="536245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470" t="-19318" b="-238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535;p58">
            <a:extLst>
              <a:ext uri="{FF2B5EF4-FFF2-40B4-BE49-F238E27FC236}">
                <a16:creationId xmlns:a16="http://schemas.microsoft.com/office/drawing/2014/main" id="{6726FACE-06BC-A6E4-4998-A2CA54F464A1}"/>
              </a:ext>
            </a:extLst>
          </p:cNvPr>
          <p:cNvSpPr txBox="1"/>
          <p:nvPr/>
        </p:nvSpPr>
        <p:spPr>
          <a:xfrm>
            <a:off x="832530" y="1531203"/>
            <a:ext cx="15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66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Proof:</a:t>
            </a:r>
            <a:endParaRPr b="1" dirty="0">
              <a:solidFill>
                <a:srgbClr val="FF0066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648254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97B9B-6171-3446-B63C-32E3A5EB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Homogenous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358FE-2B2A-CA0C-54F7-3648DA94070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B6E16-7875-F941-746E-91724E8696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10E8D-FB34-BD4B-3246-27A0893CD7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7" name="Google Shape;532;p58">
            <a:extLst>
              <a:ext uri="{FF2B5EF4-FFF2-40B4-BE49-F238E27FC236}">
                <a16:creationId xmlns:a16="http://schemas.microsoft.com/office/drawing/2014/main" id="{4F3B5808-5CF9-8592-9937-9CDD98BFF7D6}"/>
              </a:ext>
            </a:extLst>
          </p:cNvPr>
          <p:cNvSpPr/>
          <p:nvPr/>
        </p:nvSpPr>
        <p:spPr>
          <a:xfrm>
            <a:off x="628650" y="631429"/>
            <a:ext cx="7783686" cy="398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Example</a:t>
            </a: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533;p58">
                <a:extLst>
                  <a:ext uri="{FF2B5EF4-FFF2-40B4-BE49-F238E27FC236}">
                    <a16:creationId xmlns:a16="http://schemas.microsoft.com/office/drawing/2014/main" id="{B27DA09D-E76B-3313-F0A6-2338E5AA2F66}"/>
                  </a:ext>
                </a:extLst>
              </p:cNvPr>
              <p:cNvSpPr/>
              <p:nvPr/>
            </p:nvSpPr>
            <p:spPr>
              <a:xfrm flipH="1">
                <a:off x="628850" y="1029778"/>
                <a:ext cx="7783686" cy="171214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/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Find the solution for this system. </a:t>
                </a:r>
              </a:p>
              <a:p>
                <a:pPr lvl="0"/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𝐹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is the field of complex number and </a:t>
                </a: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the coefficient matrix is</a:t>
                </a:r>
                <a:r>
                  <a:rPr lang="en-US" sz="1800" dirty="0">
                    <a:solidFill>
                      <a:srgbClr val="000000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:</a:t>
                </a:r>
              </a:p>
              <a:p>
                <a:pPr lvl="0"/>
                <a:endParaRPr lang="en-US" sz="1800" dirty="0"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sym typeface="Palatino Linotype"/>
                        </a:rPr>
                        <m:t>𝐴</m:t>
                      </m:r>
                      <m:r>
                        <a:rPr lang="en-US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  <a:sym typeface="Palatino Linotype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sym typeface="Palatino Linotype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sym typeface="Palatino Linotype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S PGothic" panose="020B0600070205080204" pitchFamily="34" charset="-128"/>
                                    <a:sym typeface="Palatino Linotype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S PGothic" panose="020B0600070205080204" pitchFamily="34" charset="-128"/>
                                    <a:sym typeface="Palatino Linotype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S PGothic" panose="020B0600070205080204" pitchFamily="34" charset="-128"/>
                                    <a:sym typeface="Palatino Linotype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S PGothic" panose="020B0600070205080204" pitchFamily="34" charset="-128"/>
                                    <a:sym typeface="Palatino Linotype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S PGothic" panose="020B0600070205080204" pitchFamily="34" charset="-128"/>
                                    <a:sym typeface="Palatino Linotype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S PGothic" panose="020B0600070205080204" pitchFamily="34" charset="-128"/>
                                    <a:sym typeface="Palatino Linotype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S PGothic" panose="020B0600070205080204" pitchFamily="34" charset="-128"/>
                                    <a:sym typeface="Palatino Linotype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S PGothic" panose="020B0600070205080204" pitchFamily="34" charset="-128"/>
                                    <a:sym typeface="Palatino Linotype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180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</p:txBody>
          </p:sp>
        </mc:Choice>
        <mc:Fallback xmlns="">
          <p:sp>
            <p:nvSpPr>
              <p:cNvPr id="8" name="Google Shape;533;p58">
                <a:extLst>
                  <a:ext uri="{FF2B5EF4-FFF2-40B4-BE49-F238E27FC236}">
                    <a16:creationId xmlns:a16="http://schemas.microsoft.com/office/drawing/2014/main" id="{B27DA09D-E76B-3313-F0A6-2338E5AA2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28850" y="1029778"/>
                <a:ext cx="7783686" cy="171214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157" t="-7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831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5FBF5-2BD3-DE91-A11B-A776F407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system of linear equations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8A107-0E6E-ECB8-E8D8-9FAA8A159CE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43470-E6CD-5EC0-2E5F-2577DA92B9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E4F3B-9D7A-D857-F788-4A409E7338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262422C-A9BB-C353-A895-C7001624477B}"/>
              </a:ext>
            </a:extLst>
          </p:cNvPr>
          <p:cNvSpPr/>
          <p:nvPr/>
        </p:nvSpPr>
        <p:spPr>
          <a:xfrm>
            <a:off x="628650" y="613301"/>
            <a:ext cx="7886700" cy="409728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Definition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CF01545-0E0B-9CD7-3C9D-6E4228E3F78F}"/>
              </a:ext>
            </a:extLst>
          </p:cNvPr>
          <p:cNvSpPr/>
          <p:nvPr/>
        </p:nvSpPr>
        <p:spPr>
          <a:xfrm rot="10800000" flipV="1">
            <a:off x="628650" y="1023029"/>
            <a:ext cx="7886700" cy="686835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The two systems of linear equations are </a:t>
            </a:r>
            <a:r>
              <a:rPr lang="en-US" sz="1500" dirty="0">
                <a:solidFill>
                  <a:srgbClr val="FF0000"/>
                </a:solidFill>
              </a:rPr>
              <a:t>equivalent</a:t>
            </a:r>
            <a:r>
              <a:rPr lang="en-US" sz="1500" dirty="0">
                <a:solidFill>
                  <a:schemeClr val="tx1"/>
                </a:solidFill>
              </a:rPr>
              <a:t> if each equation in each system is a linear combination of the equations in other system.</a:t>
            </a:r>
          </a:p>
        </p:txBody>
      </p:sp>
      <p:sp>
        <p:nvSpPr>
          <p:cNvPr id="9" name="Google Shape;532;p58">
            <a:extLst>
              <a:ext uri="{FF2B5EF4-FFF2-40B4-BE49-F238E27FC236}">
                <a16:creationId xmlns:a16="http://schemas.microsoft.com/office/drawing/2014/main" id="{4A3E6AC5-AC20-2C48-E1EA-CBB7C2CE3E62}"/>
              </a:ext>
            </a:extLst>
          </p:cNvPr>
          <p:cNvSpPr/>
          <p:nvPr/>
        </p:nvSpPr>
        <p:spPr>
          <a:xfrm>
            <a:off x="628650" y="1901741"/>
            <a:ext cx="7783686" cy="398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Theorem</a:t>
            </a: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10" name="Google Shape;533;p58">
            <a:extLst>
              <a:ext uri="{FF2B5EF4-FFF2-40B4-BE49-F238E27FC236}">
                <a16:creationId xmlns:a16="http://schemas.microsoft.com/office/drawing/2014/main" id="{B95AF0A6-BEC5-1088-C1AF-4C7935B10162}"/>
              </a:ext>
            </a:extLst>
          </p:cNvPr>
          <p:cNvSpPr/>
          <p:nvPr/>
        </p:nvSpPr>
        <p:spPr>
          <a:xfrm flipH="1">
            <a:off x="628850" y="2300090"/>
            <a:ext cx="7783686" cy="536245"/>
          </a:xfrm>
          <a:prstGeom prst="round2SameRect">
            <a:avLst>
              <a:gd name="adj1" fmla="val 0"/>
              <a:gd name="adj2" fmla="val 7161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Equivalent systems of linear equations have exactly the same solutions.</a:t>
            </a: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11" name="Google Shape;535;p58">
            <a:extLst>
              <a:ext uri="{FF2B5EF4-FFF2-40B4-BE49-F238E27FC236}">
                <a16:creationId xmlns:a16="http://schemas.microsoft.com/office/drawing/2014/main" id="{02963190-582C-E497-1459-0947A307EC60}"/>
              </a:ext>
            </a:extLst>
          </p:cNvPr>
          <p:cNvSpPr txBox="1"/>
          <p:nvPr/>
        </p:nvSpPr>
        <p:spPr>
          <a:xfrm>
            <a:off x="832530" y="2801515"/>
            <a:ext cx="15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0066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Proof:</a:t>
            </a:r>
            <a:endParaRPr b="1" dirty="0">
              <a:solidFill>
                <a:srgbClr val="FF0066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E5C9410C-6534-1302-9640-CEACF0C433D5}"/>
              </a:ext>
            </a:extLst>
          </p:cNvPr>
          <p:cNvSpPr/>
          <p:nvPr/>
        </p:nvSpPr>
        <p:spPr>
          <a:xfrm>
            <a:off x="628650" y="3394511"/>
            <a:ext cx="7886700" cy="409728"/>
          </a:xfrm>
          <a:prstGeom prst="round2SameRect">
            <a:avLst/>
          </a:prstGeom>
          <a:solidFill>
            <a:srgbClr val="F7A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Note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7514974E-AC31-B1B8-2391-EF341CEFB001}"/>
              </a:ext>
            </a:extLst>
          </p:cNvPr>
          <p:cNvSpPr/>
          <p:nvPr/>
        </p:nvSpPr>
        <p:spPr>
          <a:xfrm rot="10800000" flipV="1">
            <a:off x="628650" y="3804239"/>
            <a:ext cx="7886700" cy="902716"/>
          </a:xfrm>
          <a:prstGeom prst="round2SameRect">
            <a:avLst>
              <a:gd name="adj1" fmla="val 0"/>
              <a:gd name="adj2" fmla="val 7161"/>
            </a:avLst>
          </a:prstGeom>
          <a:solidFill>
            <a:srgbClr val="F0D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</a:rPr>
              <a:t>It is important to note that row operations are reversible. If two rows are interchanged, they can be returned to their original positions by another interchange.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</a:rPr>
              <a:t>If the augmented matrices of two linear systems are row equivalent, then the two systems have the same solution set.</a:t>
            </a:r>
          </a:p>
        </p:txBody>
      </p:sp>
    </p:spTree>
    <p:extLst>
      <p:ext uri="{BB962C8B-B14F-4D97-AF65-F5344CB8AC3E}">
        <p14:creationId xmlns:p14="http://schemas.microsoft.com/office/powerpoint/2010/main" val="2899395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E67CE2-C193-68F1-AC88-2E5A2105B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50553"/>
            <a:ext cx="7886700" cy="2066481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tx1"/>
                </a:solidFill>
              </a:rPr>
              <a:t>A system of linear equations has: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No solution</a:t>
            </a:r>
          </a:p>
          <a:p>
            <a:pPr lvl="1"/>
            <a:r>
              <a:rPr lang="en-US" dirty="0"/>
              <a:t>Exactly one solution</a:t>
            </a:r>
          </a:p>
          <a:p>
            <a:pPr lvl="1"/>
            <a:r>
              <a:rPr lang="en-US" dirty="0"/>
              <a:t>Infinitely many solutions</a:t>
            </a:r>
          </a:p>
          <a:p>
            <a:pPr lvl="1"/>
            <a:endParaRPr lang="en-US" dirty="0"/>
          </a:p>
          <a:p>
            <a:pPr marL="5969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E716AD-5D03-4234-5F03-8858A28E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and Uniqueness 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6E42C-731E-5C4F-F55E-1C40A7A24C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9CA7D-89B3-5B25-E6F3-9241AA5CBC3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48650-93CE-352F-6BC9-E46D05F60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C68B91D-E419-ECFB-27FD-0CF86B3BCAC5}"/>
              </a:ext>
            </a:extLst>
          </p:cNvPr>
          <p:cNvSpPr/>
          <p:nvPr/>
        </p:nvSpPr>
        <p:spPr>
          <a:xfrm>
            <a:off x="4028441" y="1860359"/>
            <a:ext cx="187890" cy="5699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BA11C-7BE7-E420-C26E-CCDE21BCAA18}"/>
              </a:ext>
            </a:extLst>
          </p:cNvPr>
          <p:cNvSpPr txBox="1"/>
          <p:nvPr/>
        </p:nvSpPr>
        <p:spPr>
          <a:xfrm>
            <a:off x="4924238" y="1506142"/>
            <a:ext cx="1258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inconsistent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DBF88-F66B-3454-EF0C-9AACAA14F074}"/>
              </a:ext>
            </a:extLst>
          </p:cNvPr>
          <p:cNvSpPr txBox="1"/>
          <p:nvPr/>
        </p:nvSpPr>
        <p:spPr>
          <a:xfrm>
            <a:off x="4882019" y="1991437"/>
            <a:ext cx="1258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0CFCC9-3535-FD22-3491-8DF56EDC2941}"/>
              </a:ext>
            </a:extLst>
          </p:cNvPr>
          <p:cNvCxnSpPr>
            <a:cxnSpLocks/>
          </p:cNvCxnSpPr>
          <p:nvPr/>
        </p:nvCxnSpPr>
        <p:spPr>
          <a:xfrm>
            <a:off x="4261981" y="1682173"/>
            <a:ext cx="620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E0642-53F5-5222-748B-17E5652777B4}"/>
              </a:ext>
            </a:extLst>
          </p:cNvPr>
          <p:cNvCxnSpPr/>
          <p:nvPr/>
        </p:nvCxnSpPr>
        <p:spPr>
          <a:xfrm>
            <a:off x="4261981" y="2145326"/>
            <a:ext cx="620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1327A52C-2219-95C1-02DC-86BD19D720A1}"/>
              </a:ext>
            </a:extLst>
          </p:cNvPr>
          <p:cNvSpPr/>
          <p:nvPr/>
        </p:nvSpPr>
        <p:spPr>
          <a:xfrm rot="10800000" flipV="1">
            <a:off x="938669" y="3207558"/>
            <a:ext cx="7886700" cy="552472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Is the system consistent? That is, does at least one solution exist?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If a solution exists, is it the only one? That is, is the solution unique?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45B94-2D86-0663-7B10-78903F7EC301}"/>
              </a:ext>
            </a:extLst>
          </p:cNvPr>
          <p:cNvSpPr txBox="1"/>
          <p:nvPr/>
        </p:nvSpPr>
        <p:spPr>
          <a:xfrm>
            <a:off x="938669" y="2867591"/>
            <a:ext cx="3675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2C98"/>
                </a:solidFill>
              </a:rPr>
              <a:t>Next session: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5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6574E-157E-0B36-BB32-4BB161C0E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view of matrix multiplication</a:t>
            </a:r>
          </a:p>
          <a:p>
            <a:r>
              <a:rPr lang="en-US" dirty="0"/>
              <a:t>Linear combination and matrix multiplication</a:t>
            </a:r>
          </a:p>
          <a:p>
            <a:r>
              <a:rPr lang="en-US" dirty="0"/>
              <a:t>Associativity of three matrices multiplication</a:t>
            </a:r>
          </a:p>
          <a:p>
            <a:r>
              <a:rPr lang="en-US" dirty="0"/>
              <a:t>Gaussian Elimination</a:t>
            </a:r>
          </a:p>
          <a:p>
            <a:r>
              <a:rPr lang="en-US" dirty="0"/>
              <a:t>Row-equivalent of two matrices</a:t>
            </a:r>
          </a:p>
          <a:p>
            <a:r>
              <a:rPr lang="en-US" dirty="0"/>
              <a:t>Elementary matrices</a:t>
            </a:r>
          </a:p>
          <a:p>
            <a:endParaRPr lang="en-US" dirty="0"/>
          </a:p>
          <a:p>
            <a:r>
              <a:rPr lang="en-US" dirty="0"/>
              <a:t>System of linear equations</a:t>
            </a:r>
          </a:p>
          <a:p>
            <a:r>
              <a:rPr lang="en-US" dirty="0"/>
              <a:t>Equivalent systems of linear equations have exactly the same solutions.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13EEA7-C5C7-FA91-1195-89CED506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77A9-8360-D0AF-F8C8-0FF833E59E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111FC-1E83-5399-1EA4-727725B1E0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C1965-FFBD-D8BC-B315-1B33657D0A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35</a:t>
            </a:fld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588284-045F-942B-8261-797DBCDFBCCE}"/>
                  </a:ext>
                </a:extLst>
              </p14:cNvPr>
              <p14:cNvContentPartPr/>
              <p14:nvPr/>
            </p14:nvContentPartPr>
            <p14:xfrm>
              <a:off x="509881" y="1857012"/>
              <a:ext cx="376560" cy="1175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588284-045F-942B-8261-797DBCDFBC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881" y="1848012"/>
                <a:ext cx="394200" cy="11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AAF20D-BD37-ED8C-3DCC-D082AF40D914}"/>
                  </a:ext>
                </a:extLst>
              </p14:cNvPr>
              <p14:cNvContentPartPr/>
              <p14:nvPr/>
            </p14:nvContentPartPr>
            <p14:xfrm>
              <a:off x="754681" y="2214852"/>
              <a:ext cx="248760" cy="739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AAF20D-BD37-ED8C-3DCC-D082AF40D9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6041" y="2205852"/>
                <a:ext cx="26640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C107681-63D1-BB8C-39EF-3A3B118EF3FE}"/>
                  </a:ext>
                </a:extLst>
              </p14:cNvPr>
              <p14:cNvContentPartPr/>
              <p14:nvPr/>
            </p14:nvContentPartPr>
            <p14:xfrm>
              <a:off x="954121" y="2618052"/>
              <a:ext cx="205200" cy="48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C107681-63D1-BB8C-39EF-3A3B118EF3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121" y="2609412"/>
                <a:ext cx="2228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2F051E-8ADF-A071-5875-7901684FEE8D}"/>
                  </a:ext>
                </a:extLst>
              </p14:cNvPr>
              <p14:cNvContentPartPr/>
              <p14:nvPr/>
            </p14:nvContentPartPr>
            <p14:xfrm>
              <a:off x="4759321" y="2618052"/>
              <a:ext cx="502560" cy="1336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2F051E-8ADF-A071-5875-7901684FEE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0681" y="2609412"/>
                <a:ext cx="520200" cy="13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073F1B-EC03-969F-BCDE-ED46EDE7288E}"/>
                  </a:ext>
                </a:extLst>
              </p14:cNvPr>
              <p14:cNvContentPartPr/>
              <p14:nvPr/>
            </p14:nvContentPartPr>
            <p14:xfrm>
              <a:off x="3486721" y="2193972"/>
              <a:ext cx="2329560" cy="189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073F1B-EC03-969F-BCDE-ED46EDE728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8081" y="2184972"/>
                <a:ext cx="2347200" cy="19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FA055BD-5980-ADDF-C6CE-8D0186877479}"/>
                  </a:ext>
                </a:extLst>
              </p14:cNvPr>
              <p14:cNvContentPartPr/>
              <p14:nvPr/>
            </p14:nvContentPartPr>
            <p14:xfrm>
              <a:off x="5710441" y="1488012"/>
              <a:ext cx="804600" cy="2579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FA055BD-5980-ADDF-C6CE-8D018687747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01801" y="1479012"/>
                <a:ext cx="822240" cy="259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8084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A93146-7814-EF15-6A26-A1A0D349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50553"/>
            <a:ext cx="8233514" cy="3270302"/>
          </a:xfrm>
        </p:spPr>
        <p:txBody>
          <a:bodyPr>
            <a:normAutofit/>
          </a:bodyPr>
          <a:lstStyle/>
          <a:p>
            <a:pPr marL="342900" indent="-342900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Chapter 1: </a:t>
            </a:r>
            <a:r>
              <a:rPr lang="en-US" sz="2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Kenneth Hoffman and Ray A. Kunze. Linear Algebra. PHI Learning, 2004.</a:t>
            </a:r>
            <a:endParaRPr lang="en-GB" sz="220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342900" indent="-342900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Chapter 1: </a:t>
            </a:r>
            <a:r>
              <a:rPr lang="en-US" sz="2000" dirty="0">
                <a:effectLst/>
                <a:latin typeface="Arial" panose="020B0604020202020204" pitchFamily="34" charset="0"/>
              </a:rPr>
              <a:t>David C. Lay, Steven R. Lay, and Judi J. McDonald. Linear Algebra and Its Applications. Pearson, 2016</a:t>
            </a:r>
          </a:p>
          <a:p>
            <a:pPr marL="342900" indent="-342900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Chapter 2: </a:t>
            </a:r>
            <a:r>
              <a:rPr lang="en-US" sz="2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David Poole, Linear Algebra: A Modern Introduction. Cengage Learning, 2014.</a:t>
            </a:r>
          </a:p>
          <a:p>
            <a:pPr marL="342900" indent="-342900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</a:rPr>
              <a:t>Chaper1: </a:t>
            </a:r>
            <a:r>
              <a:rPr lang="en-US" sz="2000" dirty="0">
                <a:effectLst/>
                <a:latin typeface="Arial" panose="020B0604020202020204" pitchFamily="34" charset="0"/>
              </a:rPr>
              <a:t>Gilbert Strang. </a:t>
            </a:r>
            <a:r>
              <a:rPr lang="en-US" sz="2000" dirty="0">
                <a:latin typeface="Arial" panose="020B0604020202020204" pitchFamily="34" charset="0"/>
              </a:rPr>
              <a:t>I</a:t>
            </a:r>
            <a:r>
              <a:rPr lang="en-US" sz="2000" dirty="0">
                <a:effectLst/>
                <a:latin typeface="Arial" panose="020B0604020202020204" pitchFamily="34" charset="0"/>
              </a:rPr>
              <a:t>ntroduction to Linear Algebra. Wellesley-Cambridge Press, 2016</a:t>
            </a:r>
            <a:endParaRPr lang="en-US" sz="220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342900" indent="-342900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20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F1830A-738C-3DCC-D743-DCA641FA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References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97BD623-BD0A-EAA7-1F57-F970D813431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28650" y="4772943"/>
            <a:ext cx="2057400" cy="2739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AAE59F-B327-9AD4-9DF2-B6BFE54CDB6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028950" y="4772943"/>
            <a:ext cx="3086100" cy="2739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44A29A-D909-7AB0-5A60-13E07F0BA1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4772943"/>
            <a:ext cx="2057400" cy="2739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310135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CD193-A2EE-8217-9CFA-5886940F6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Matrix-Matrix </a:t>
            </a:r>
          </a:p>
          <a:p>
            <a:pPr marL="139700" indent="0">
              <a:buNone/>
            </a:pPr>
            <a:r>
              <a:rPr lang="en-US" dirty="0"/>
              <a:t>Multiplication</a:t>
            </a:r>
          </a:p>
          <a:p>
            <a:pPr marL="139700" indent="0">
              <a:buNone/>
            </a:pPr>
            <a:r>
              <a:rPr lang="en-US" dirty="0"/>
              <a:t>Theorem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EBD4D7-2ABA-B759-146A-3AAEE4E1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99ED0-90EF-1637-96BD-84452BDBDB3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421F6-CC90-E8F1-0099-D7B240E3C6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661D1-7AEA-A743-3225-D43515BD1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75A14-79DD-5D09-4F7D-8CA002EB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19" y="-685120"/>
            <a:ext cx="4634563" cy="57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46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DA7CE6-7922-70C8-11A6-F9700496D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Inverse of E</a:t>
            </a:r>
            <a:r>
              <a:rPr lang="en-US" sz="20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lementary </a:t>
            </a:r>
            <a:r>
              <a:rPr lang="en-US" dirty="0"/>
              <a:t>R</a:t>
            </a:r>
            <a:r>
              <a:rPr lang="en-US" sz="20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ow Operation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4C6DBE-91BC-6D8C-1366-248BCC0C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620E3-60EE-E18D-AC87-F1D4442D2D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5F362-0C51-33AF-E0DC-D70A7270512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F82FE-D644-1541-3BB6-EEAB9ABC2B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6F47B-AC5E-AEDD-8BE6-D337638E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03" y="1278177"/>
            <a:ext cx="7671194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4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919C17-C651-1D12-3E9A-B04307E85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Matrix </a:t>
            </a:r>
            <a:r>
              <a:rPr lang="en-US" dirty="0" err="1"/>
              <a:t>Matrix</a:t>
            </a:r>
            <a:r>
              <a:rPr lang="en-US" dirty="0"/>
              <a:t> multiplication </a:t>
            </a:r>
            <a:r>
              <a:rPr lang="en-US" sz="24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Note (from pervious theorem and this definition)</a:t>
            </a:r>
            <a:endParaRPr lang="en-US" sz="20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461B66-DE11-EC76-5346-E5575A5E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92E8B-7726-6D97-D8E5-D8BF5D1AB7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B47E-808A-318D-D305-5E76B7C647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2013B-83F9-9D73-A377-9B8B5CC03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6A216-F6F3-8083-2728-F57FBDD2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06" y="1774498"/>
            <a:ext cx="7544188" cy="25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4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DD9C32-437F-DE04-C1FE-89D6CA207E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we denote a matrix with m rows and n columns, where the entries of A are real numbers.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DD9C32-437F-DE04-C1FE-89D6CA207E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8BCD6D3-6E42-30CF-D975-17ACCC20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Notation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14DC-DB0C-CAF6-7279-667D50B6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D5CD1-FEBF-A3D0-D111-D0406EB3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817AE-2EDD-7BE7-2E08-CCF28723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84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023FC-8223-C188-ED11-6AE33C8F3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FEE91-7D91-5985-6DDD-0CBDDC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matrices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52A90-87BC-47D7-403E-7203003CB83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FA5F0-FEEF-CC77-C8A1-2CECC98991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67975-728C-9D19-9CA7-69776C191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E908D-00CA-4A27-708F-2987958F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14" y="750553"/>
            <a:ext cx="4100453" cy="6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68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8F6E8-534E-9CAF-E733-CA5964A9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Row-Equivalent and Elementary Matrices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86AC2-999C-A4E1-0881-7421C9ADB5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598D2-1780-F494-961F-1DAADC3791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1CF71-5F6C-5586-1CB3-5AAFB1BBA7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9" name="Google Shape;532;p58">
            <a:extLst>
              <a:ext uri="{FF2B5EF4-FFF2-40B4-BE49-F238E27FC236}">
                <a16:creationId xmlns:a16="http://schemas.microsoft.com/office/drawing/2014/main" id="{9D0AF24B-CB00-1E74-59AE-62A9FB13F082}"/>
              </a:ext>
            </a:extLst>
          </p:cNvPr>
          <p:cNvSpPr/>
          <p:nvPr/>
        </p:nvSpPr>
        <p:spPr>
          <a:xfrm>
            <a:off x="628650" y="631429"/>
            <a:ext cx="7783686" cy="398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Theorem</a:t>
            </a:r>
            <a:endParaRPr sz="18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533;p58">
                <a:extLst>
                  <a:ext uri="{FF2B5EF4-FFF2-40B4-BE49-F238E27FC236}">
                    <a16:creationId xmlns:a16="http://schemas.microsoft.com/office/drawing/2014/main" id="{DF437815-CFFE-39B4-E206-BD4AAD830DFC}"/>
                  </a:ext>
                </a:extLst>
              </p:cNvPr>
              <p:cNvSpPr/>
              <p:nvPr/>
            </p:nvSpPr>
            <p:spPr>
              <a:xfrm flipH="1">
                <a:off x="628850" y="1029778"/>
                <a:ext cx="7783686" cy="80480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rgbClr val="E1EF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/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Let A and B be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𝑛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matrices over the field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.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is row-equivalent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if and only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𝑃𝐴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𝑃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 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is a product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𝑚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elementary matrices.                                              </a:t>
                </a:r>
                <a:endParaRPr sz="180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</p:txBody>
          </p:sp>
        </mc:Choice>
        <mc:Fallback xmlns="">
          <p:sp>
            <p:nvSpPr>
              <p:cNvPr id="10" name="Google Shape;533;p58">
                <a:extLst>
                  <a:ext uri="{FF2B5EF4-FFF2-40B4-BE49-F238E27FC236}">
                    <a16:creationId xmlns:a16="http://schemas.microsoft.com/office/drawing/2014/main" id="{DF437815-CFFE-39B4-E206-BD4AAD830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28850" y="1029778"/>
                <a:ext cx="7783686" cy="80480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470" r="-386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F19B9C2-7EA1-61E6-821C-81534F7E4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27" y="2671655"/>
            <a:ext cx="5308873" cy="20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63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97E657-078A-D595-2A16-895BEDBAB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C61241-A626-6474-3A5E-F04D3841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Homogenous system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2AB50-99D8-04F6-14D8-B92C394CC89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3B347-F708-E78C-B4D8-12D5D5AC05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90CB-0A88-2817-E98C-81055D432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42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77A47-2E58-FB2E-293C-B3005C0E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69" y="409464"/>
            <a:ext cx="7995061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62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240ED-8157-B2F1-670D-A138D4425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050" y="318405"/>
            <a:ext cx="7886700" cy="3882300"/>
          </a:xfrm>
        </p:spPr>
        <p:txBody>
          <a:bodyPr/>
          <a:lstStyle/>
          <a:p>
            <a:r>
              <a:rPr lang="en-US" sz="2400" dirty="0"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rPr>
              <a:t>Equivalent systems of linear equations have exactly the same solutions.</a:t>
            </a:r>
            <a:endParaRPr lang="en-US" sz="2400" dirty="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E5FB66-BC57-B06D-11DC-02747DB5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19E57-C9A5-3FDC-2ECB-25D5A304FC9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E5730-D3D3-F333-D0BF-69B9D83EBA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B0C94-C376-6FDF-C325-16B616226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8FB989-5525-9FDC-CDAB-49B91C7C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18" y="1027134"/>
            <a:ext cx="64949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5F4DE8-C321-2517-FFF8-40FDA67091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6435"/>
                <a:ext cx="7886700" cy="388216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If we write A by rows, then we can express Ax as,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    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sz="1950" dirty="0"/>
                  <a:t>If we write A by columns, then we have:</a:t>
                </a:r>
                <a:br>
                  <a:rPr lang="en-US" sz="1950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en-US" dirty="0"/>
              </a:p>
              <a:p>
                <a:pPr marL="774700" lvl="1"/>
                <a:r>
                  <a:rPr lang="en-US" sz="1650" dirty="0">
                    <a:solidFill>
                      <a:srgbClr val="F22C98"/>
                    </a:solidFill>
                  </a:rPr>
                  <a:t>y is a </a:t>
                </a:r>
                <a:r>
                  <a:rPr lang="en-US" sz="1650" b="1" dirty="0">
                    <a:solidFill>
                      <a:srgbClr val="F22C98"/>
                    </a:solidFill>
                  </a:rPr>
                  <a:t>linear combination </a:t>
                </a:r>
                <a:r>
                  <a:rPr lang="en-US" sz="1650" dirty="0">
                    <a:solidFill>
                      <a:srgbClr val="F22C98"/>
                    </a:solidFill>
                  </a:rPr>
                  <a:t>of the columns A.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45F4DE8-C321-2517-FFF8-40FDA6709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6435"/>
                <a:ext cx="7886700" cy="3882169"/>
              </a:xfrm>
              <a:blipFill>
                <a:blip r:embed="rId2"/>
                <a:stretch>
                  <a:fillRect b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0482A96-0A29-5F49-69AB-F0770877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Matrix-Vector Multiplication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4C813-C8BC-5EA8-EB72-BE2DD0CF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395D9-6238-59BD-FD1A-6E142A0C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83AF5-603B-D4E3-F54A-65FF030A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C28387-B2F1-6261-4715-0EEDBAE4AA07}"/>
              </a:ext>
            </a:extLst>
          </p:cNvPr>
          <p:cNvSpPr txBox="1">
            <a:spLocks/>
          </p:cNvSpPr>
          <p:nvPr/>
        </p:nvSpPr>
        <p:spPr>
          <a:xfrm>
            <a:off x="1119468" y="4370982"/>
            <a:ext cx="7395882" cy="39628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50" b="1" u="sng" dirty="0">
                <a:solidFill>
                  <a:schemeClr val="accent3"/>
                </a:solidFill>
              </a:rPr>
              <a:t>columns of A are linearly independent if Ax = 0 implies x = 0</a:t>
            </a:r>
          </a:p>
        </p:txBody>
      </p:sp>
    </p:spTree>
    <p:extLst>
      <p:ext uri="{BB962C8B-B14F-4D97-AF65-F5344CB8AC3E}">
        <p14:creationId xmlns:p14="http://schemas.microsoft.com/office/powerpoint/2010/main" val="166613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DB4261-DF2C-6D8B-1A28-1D748A0DF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It is also possible to multiply on the left by a row vector.</a:t>
                </a:r>
              </a:p>
              <a:p>
                <a:pPr lvl="1"/>
                <a:r>
                  <a:rPr lang="en-US" dirty="0"/>
                  <a:t>If we write A by columns, then we can express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as,</a:t>
                </a:r>
              </a:p>
              <a:p>
                <a:pPr lvl="1"/>
                <a:endParaRPr 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expressing A in terms of rows we have: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+…+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22C9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22C9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22C98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22C98"/>
                    </a:solidFill>
                  </a:rPr>
                  <a:t> is a linear combination of the rows of A.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DB4261-DF2C-6D8B-1A28-1D748A0DF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03DFB21-A902-21A3-2A5E-04123322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Matrix-Vector Multiplication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A5BDD-76CE-4C1E-474C-19280393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2AB0A-A1AF-C80C-2E0E-F26A4B46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69FB5-C86C-1435-F04B-91E3EF49F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2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B087AE-1CDE-94AC-445C-436702AD2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Properties</a:t>
                </a:r>
                <a:br>
                  <a:rPr lang="en-US" dirty="0"/>
                </a:b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𝐴𝑣</m:t>
                    </m:r>
                  </m:oMath>
                </a14:m>
                <a:endParaRPr lang="en-US" b="0" dirty="0"/>
              </a:p>
              <a:p>
                <a:pPr marL="342900" lvl="1" indent="0">
                  <a:buNone/>
                </a:pP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𝐵𝑢</m:t>
                    </m:r>
                  </m:oMath>
                </a14:m>
                <a:endParaRPr lang="en-US" b="0" dirty="0"/>
              </a:p>
              <a:p>
                <a:pPr marL="342900" lvl="1" indent="0">
                  <a:buNone/>
                </a:pP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𝐴𝑢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marL="342900" lvl="1" indent="0">
                  <a:buNone/>
                </a:pP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marL="342900" lvl="1" indent="0">
                  <a:buNone/>
                </a:pP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B087AE-1CDE-94AC-445C-436702AD2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3891B16-AA8E-1F5B-D81A-5D4BAD26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Matrix-Vector Multiplication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780B0-CA92-68E2-822F-893CC6243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63EF-F4DD-DAF2-9B7F-6E755F74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AA8-C155-D843-E13D-62E95471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6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1C23473-DA74-2F7B-B357-B6D252F21E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1397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1C23473-DA74-2F7B-B357-B6D252F21E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211C46-260B-DC4F-DBA4-0AADB0021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Matrix-Vector Multiplication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C4A2F-8E30-A9AA-0307-33914926A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82478-A80E-9331-8C59-8FFFF521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A2EA8-05C7-C945-568A-0A0B36BB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B03AF7-1A4E-47C4-ABB9-E250FC1FDC96}"/>
              </a:ext>
            </a:extLst>
          </p:cNvPr>
          <p:cNvGrpSpPr/>
          <p:nvPr/>
        </p:nvGrpSpPr>
        <p:grpSpPr>
          <a:xfrm>
            <a:off x="583822" y="2147376"/>
            <a:ext cx="8094266" cy="2637566"/>
            <a:chOff x="424796" y="1295493"/>
            <a:chExt cx="8719204" cy="2884644"/>
          </a:xfrm>
        </p:grpSpPr>
        <p:sp>
          <p:nvSpPr>
            <p:cNvPr id="8" name="Google Shape;519;p57">
              <a:extLst>
                <a:ext uri="{FF2B5EF4-FFF2-40B4-BE49-F238E27FC236}">
                  <a16:creationId xmlns:a16="http://schemas.microsoft.com/office/drawing/2014/main" id="{162D08B9-BA31-9FD1-6364-3B93CF87636F}"/>
                </a:ext>
              </a:extLst>
            </p:cNvPr>
            <p:cNvSpPr/>
            <p:nvPr/>
          </p:nvSpPr>
          <p:spPr>
            <a:xfrm>
              <a:off x="424796" y="1295493"/>
              <a:ext cx="8719204" cy="432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dirty="0">
                  <a:solidFill>
                    <a:srgbClr val="000000"/>
                  </a:solidFill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rPr>
                <a:t>Example: Write in matrix-vector multiplication</a:t>
              </a:r>
              <a:endParaRPr sz="18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alatino Linotype"/>
                <a:sym typeface="Palatino Linotyp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Google Shape;520;p57">
                  <a:extLst>
                    <a:ext uri="{FF2B5EF4-FFF2-40B4-BE49-F238E27FC236}">
                      <a16:creationId xmlns:a16="http://schemas.microsoft.com/office/drawing/2014/main" id="{52E4F30F-A2E8-6C26-4EDE-07ED05FAFF5A}"/>
                    </a:ext>
                  </a:extLst>
                </p:cNvPr>
                <p:cNvSpPr/>
                <p:nvPr/>
              </p:nvSpPr>
              <p:spPr>
                <a:xfrm flipH="1">
                  <a:off x="424796" y="1727493"/>
                  <a:ext cx="8719204" cy="2452644"/>
                </a:xfrm>
                <a:prstGeom prst="round2SameRect">
                  <a:avLst>
                    <a:gd name="adj1" fmla="val 0"/>
                    <a:gd name="adj2" fmla="val 7161"/>
                  </a:avLst>
                </a:prstGeom>
                <a:solidFill>
                  <a:srgbClr val="D8E2F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457200" indent="-361950">
                    <a:buClr>
                      <a:schemeClr val="dk1"/>
                    </a:buClr>
                    <a:buSzPts val="2100"/>
                    <a:buFont typeface="Palatino Linotype"/>
                    <a:buChar char="-"/>
                  </a:pPr>
                  <a:endPara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  <a:p>
                  <a:pPr marL="457200" indent="-361950">
                    <a:buClr>
                      <a:schemeClr val="dk1"/>
                    </a:buClr>
                    <a:buSzPts val="2100"/>
                    <a:buFont typeface="Palatino Linotype"/>
                    <a:buChar char="-"/>
                  </a:pPr>
                  <a:r>
                    <a:rPr lang="en-US" sz="1800" dirty="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Column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𝑗</m:t>
                      </m:r>
                    </m:oMath>
                  </a14:m>
                  <a:r>
                    <a:rPr lang="en-US" sz="1800" dirty="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  <a:p>
                  <a:pPr marL="457200" indent="-361950">
                    <a:buClr>
                      <a:schemeClr val="dk1"/>
                    </a:buClr>
                    <a:buSzPts val="2100"/>
                    <a:buFont typeface="Palatino Linotype"/>
                    <a:buChar char="-"/>
                  </a:pPr>
                  <a:r>
                    <a:rPr lang="en-US" sz="1800" dirty="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Row </a:t>
                  </a:r>
                  <a14:m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𝑖</m:t>
                      </m:r>
                    </m:oMath>
                  </a14:m>
                  <a:r>
                    <a:rPr lang="en-US" sz="1800" dirty="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  <a:p>
                  <a:pPr marL="457200" indent="-361950">
                    <a:buClr>
                      <a:schemeClr val="dk1"/>
                    </a:buClr>
                    <a:buSzPts val="2100"/>
                    <a:buFont typeface="Palatino Linotype"/>
                    <a:buChar char="-"/>
                  </a:pPr>
                  <a:r>
                    <a:rPr lang="en-US" sz="1800" dirty="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Vector sum of rows of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</a:endParaRPr>
                </a:p>
                <a:p>
                  <a:pPr marL="457200" indent="-361950">
                    <a:buClr>
                      <a:schemeClr val="dk1"/>
                    </a:buClr>
                    <a:buSzPts val="2100"/>
                    <a:buFont typeface="Palatino Linotype"/>
                    <a:buChar char="-"/>
                  </a:pPr>
                  <a:r>
                    <a:rPr lang="en-US" sz="1800" dirty="0">
                      <a:latin typeface="MS PGothic" panose="020B0600070205080204" pitchFamily="34" charset="-128"/>
                      <a:ea typeface="MS PGothic" panose="020B0600070205080204" pitchFamily="34" charset="-128"/>
                    </a:rPr>
                    <a:t>Vector sum of columns of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lang="en-US" sz="1800" b="0" dirty="0">
                    <a:latin typeface="MS PGothic" panose="020B0600070205080204" pitchFamily="34" charset="-128"/>
                  </a:endParaRPr>
                </a:p>
                <a:p>
                  <a:pPr marL="457200" indent="-361950">
                    <a:buClr>
                      <a:schemeClr val="dk1"/>
                    </a:buClr>
                    <a:buSzPts val="2100"/>
                    <a:buFont typeface="Palatino Linotype"/>
                    <a:buChar char="-"/>
                  </a:pPr>
                  <a:endParaRPr lang="en-US" sz="1800" dirty="0">
                    <a:solidFill>
                      <a:schemeClr val="dk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endParaRPr>
                </a:p>
                <a:p>
                  <a:pPr marL="95250">
                    <a:buClr>
                      <a:schemeClr val="dk1"/>
                    </a:buClr>
                    <a:buSzPts val="21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Palatino Linotype"/>
                          </a:rPr>
                          <m:t>𝐴</m:t>
                        </m:r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Palatino Linotype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Palatino Linotype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Palatino Linotype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Palatino Linotype"/>
                                    </a:rPr>
                                    <m:t>−</m:t>
                                  </m:r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Palatino Linotype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Palatino Linotype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Palatino Linotype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Palatino Linotype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Palatino Linotype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0" lang="en-US" sz="1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Palatino Linotype"/>
                                    </a:rPr>
                                    <m:t>−2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dk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endParaRPr>
                </a:p>
                <a:p>
                  <a:pPr marL="95250">
                    <a:buClr>
                      <a:schemeClr val="dk1"/>
                    </a:buClr>
                    <a:buSzPts val="2100"/>
                  </a:pPr>
                  <a:endParaRPr lang="ar-IQ" sz="1800" dirty="0">
                    <a:solidFill>
                      <a:schemeClr val="dk1"/>
                    </a:solidFill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endParaRPr>
                </a:p>
              </p:txBody>
            </p:sp>
          </mc:Choice>
          <mc:Fallback xmlns="">
            <p:sp>
              <p:nvSpPr>
                <p:cNvPr id="9" name="Google Shape;520;p57">
                  <a:extLst>
                    <a:ext uri="{FF2B5EF4-FFF2-40B4-BE49-F238E27FC236}">
                      <a16:creationId xmlns:a16="http://schemas.microsoft.com/office/drawing/2014/main" id="{52E4F30F-A2E8-6C26-4EDE-07ED05FAF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4796" y="1727493"/>
                  <a:ext cx="8719204" cy="2452644"/>
                </a:xfrm>
                <a:prstGeom prst="round2SameRect">
                  <a:avLst>
                    <a:gd name="adj1" fmla="val 0"/>
                    <a:gd name="adj2" fmla="val 7161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451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35A33B-5C31-C995-249D-91DA3998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Matrix-Matrix Multiplication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B7057-119D-6A3C-0356-099A8F40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CAF49-D132-D165-B965-C1600AFC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F7CC-BC19-4E91-0303-BD7A150E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9</a:t>
            </a:fld>
            <a:endParaRPr lang="en-US"/>
          </a:p>
        </p:txBody>
      </p:sp>
      <p:sp>
        <p:nvSpPr>
          <p:cNvPr id="12" name="Google Shape;470;p53">
            <a:extLst>
              <a:ext uri="{FF2B5EF4-FFF2-40B4-BE49-F238E27FC236}">
                <a16:creationId xmlns:a16="http://schemas.microsoft.com/office/drawing/2014/main" id="{5CA6A438-A1B9-F7DE-3847-F02269D17B91}"/>
              </a:ext>
            </a:extLst>
          </p:cNvPr>
          <p:cNvSpPr/>
          <p:nvPr/>
        </p:nvSpPr>
        <p:spPr>
          <a:xfrm>
            <a:off x="532950" y="599175"/>
            <a:ext cx="7797000" cy="3924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Palatino Linotype"/>
                <a:ea typeface="Palatino Linotype"/>
                <a:cs typeface="Palatino Linotype"/>
                <a:sym typeface="Palatino Linotype"/>
              </a:rPr>
              <a:t>Definition</a:t>
            </a:r>
            <a:endParaRPr sz="1800" dirty="0">
              <a:solidFill>
                <a:srgbClr val="000000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471;p53">
                <a:extLst>
                  <a:ext uri="{FF2B5EF4-FFF2-40B4-BE49-F238E27FC236}">
                    <a16:creationId xmlns:a16="http://schemas.microsoft.com/office/drawing/2014/main" id="{994E7747-3405-84D2-38A8-249CEEA287A2}"/>
                  </a:ext>
                </a:extLst>
              </p:cNvPr>
              <p:cNvSpPr/>
              <p:nvPr/>
            </p:nvSpPr>
            <p:spPr>
              <a:xfrm flipH="1">
                <a:off x="533000" y="991675"/>
                <a:ext cx="7797000" cy="150730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rgbClr val="FBE4D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114300" marR="0" lvl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be an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𝑛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matrix over the field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𝐹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and 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𝐵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be an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𝑝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matrix over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𝐹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. The product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𝐴𝐵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is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Palatino Linotype"/>
                        <a:sym typeface="Palatino Linotype"/>
                      </a:rPr>
                      <m:t>𝑝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𝐶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whose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  <a:cs typeface="Palatino Linotype"/>
                        <a:sym typeface="Palatino Linotype"/>
                      </a:rPr>
                      <m:t>𝑗</m:t>
                    </m:r>
                  </m:oMath>
                </a14:m>
                <a:r>
                  <a:rPr lang="en-US" sz="1800" dirty="0">
                    <a:latin typeface="MS PGothic" panose="020B0600070205080204" pitchFamily="34" charset="-128"/>
                    <a:ea typeface="MS PGothic" panose="020B0600070205080204" pitchFamily="34" charset="-128"/>
                    <a:cs typeface="Palatino Linotype"/>
                    <a:sym typeface="Palatino Linotype"/>
                  </a:rPr>
                  <a:t> entry is:</a:t>
                </a:r>
              </a:p>
              <a:p>
                <a:pPr marL="114300" marR="0" lvl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cs typeface="Palatino Linotype"/>
                              <a:sym typeface="Palatino Linotype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MS PGothic" panose="020B0600070205080204" pitchFamily="34" charset="-128"/>
                          <a:cs typeface="Palatino Linotype"/>
                          <a:sym typeface="Palatino Linotype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sym typeface="Palatino Linotype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sym typeface="Palatino Linotype"/>
                            </a:rPr>
                            <m:t>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sym typeface="Palatino Linotype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sym typeface="Palatino Linotype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MS PGothic" panose="020B0600070205080204" pitchFamily="34" charset="-128"/>
                              <a:sym typeface="Palatino Linotype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sym typeface="Palatino Linotype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sym typeface="Palatino Linotype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sym typeface="Palatino Linotype"/>
                                </a:rPr>
                                <m:t>𝑖𝑟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sym typeface="Palatino Linotype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sym typeface="Palatino Linotype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MS PGothic" panose="020B0600070205080204" pitchFamily="34" charset="-128"/>
                                  <a:sym typeface="Palatino Linotype"/>
                                </a:rPr>
                                <m:t>𝑟𝑗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sz="1800" dirty="0">
                  <a:latin typeface="MS PGothic" panose="020B0600070205080204" pitchFamily="34" charset="-128"/>
                  <a:ea typeface="MS PGothic" panose="020B0600070205080204" pitchFamily="34" charset="-128"/>
                  <a:cs typeface="Palatino Linotype"/>
                  <a:sym typeface="Palatino Linotype"/>
                </a:endParaRPr>
              </a:p>
            </p:txBody>
          </p:sp>
        </mc:Choice>
        <mc:Fallback xmlns="">
          <p:sp>
            <p:nvSpPr>
              <p:cNvPr id="13" name="Google Shape;471;p53">
                <a:extLst>
                  <a:ext uri="{FF2B5EF4-FFF2-40B4-BE49-F238E27FC236}">
                    <a16:creationId xmlns:a16="http://schemas.microsoft.com/office/drawing/2014/main" id="{994E7747-3405-84D2-38A8-249CEEA28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3000" y="991675"/>
                <a:ext cx="7797000" cy="150730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t="-4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02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4203</TotalTime>
  <Words>2548</Words>
  <Application>Microsoft Office PowerPoint</Application>
  <PresentationFormat>On-screen Show (16:9)</PresentationFormat>
  <Paragraphs>421</Paragraphs>
  <Slides>43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MS PGothic</vt:lpstr>
      <vt:lpstr>Arial</vt:lpstr>
      <vt:lpstr>Wingdings</vt:lpstr>
      <vt:lpstr>Palatino Linotype</vt:lpstr>
      <vt:lpstr>Cambria Math</vt:lpstr>
      <vt:lpstr>Courier New</vt:lpstr>
      <vt:lpstr>Office Theme</vt:lpstr>
      <vt:lpstr>Elementary Row Operations and Linear Equations</vt:lpstr>
      <vt:lpstr>Overview</vt:lpstr>
      <vt:lpstr>Matrix Multiplication</vt:lpstr>
      <vt:lpstr>Basic Notation</vt:lpstr>
      <vt:lpstr>Matrix-Vector Multiplication</vt:lpstr>
      <vt:lpstr>Matrix-Vector Multiplication</vt:lpstr>
      <vt:lpstr>Matrix-Vector Multiplication</vt:lpstr>
      <vt:lpstr>Matrix-Vector Multiplication</vt:lpstr>
      <vt:lpstr>Matrix-Matrix Multiplication</vt:lpstr>
      <vt:lpstr>Matrix-Matrix Multiplication</vt:lpstr>
      <vt:lpstr>Matrix-Matrix Multiplication (different views)</vt:lpstr>
      <vt:lpstr>Matrix-Matrix Multiplication (different views)</vt:lpstr>
      <vt:lpstr>Matrix-Matrix Multiplication</vt:lpstr>
      <vt:lpstr>Matrix-Matrix Multiplication</vt:lpstr>
      <vt:lpstr>Matrix Power</vt:lpstr>
      <vt:lpstr>Elementary Row Operations</vt:lpstr>
      <vt:lpstr>Gaussian Elimination: Elementary Row Operations</vt:lpstr>
      <vt:lpstr>Inverse of Elementary Row Operation </vt:lpstr>
      <vt:lpstr>Row-Equivalent</vt:lpstr>
      <vt:lpstr>Elementary Matrices</vt:lpstr>
      <vt:lpstr>Elementary Matrices</vt:lpstr>
      <vt:lpstr>Elementary Matrices and Elementary Row Operation</vt:lpstr>
      <vt:lpstr>Elementary Matrices</vt:lpstr>
      <vt:lpstr>Row-Equivalent and Elementary Matrices</vt:lpstr>
      <vt:lpstr>Linear Equations</vt:lpstr>
      <vt:lpstr>Systems of Linear Equations</vt:lpstr>
      <vt:lpstr>Linear Equation (Geometric Interpretation and Intuition)</vt:lpstr>
      <vt:lpstr>Vectors &amp; Linear Equation</vt:lpstr>
      <vt:lpstr>Idea Of Elimination</vt:lpstr>
      <vt:lpstr>Idea Of Elimination (Row Reduction Algorithm)</vt:lpstr>
      <vt:lpstr>Homogenous system</vt:lpstr>
      <vt:lpstr>Homogenous system</vt:lpstr>
      <vt:lpstr>Solution of system of linear equations</vt:lpstr>
      <vt:lpstr>Existence and Uniqueness Questions</vt:lpstr>
      <vt:lpstr>Conclusion</vt:lpstr>
      <vt:lpstr>References</vt:lpstr>
      <vt:lpstr>PowerPoint Presentation</vt:lpstr>
      <vt:lpstr>PowerPoint Presentation</vt:lpstr>
      <vt:lpstr>PowerPoint Presentation</vt:lpstr>
      <vt:lpstr>Elementary matrices</vt:lpstr>
      <vt:lpstr>Row-Equivalent and Elementary Matrices</vt:lpstr>
      <vt:lpstr>Homogenous system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Maryam</dc:creator>
  <cp:lastModifiedBy>Maryam Ramezani</cp:lastModifiedBy>
  <cp:revision>601</cp:revision>
  <dcterms:modified xsi:type="dcterms:W3CDTF">2023-10-05T10:36:37Z</dcterms:modified>
</cp:coreProperties>
</file>